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Barlow" panose="00000500000000000000" pitchFamily="2"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0" d="100"/>
          <a:sy n="80" d="100"/>
        </p:scale>
        <p:origin x="139"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8651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3046333"/>
            <a:ext cx="7415927" cy="1371600"/>
          </a:xfrm>
          <a:prstGeom prst="rect">
            <a:avLst/>
          </a:prstGeom>
          <a:noFill/>
          <a:ln/>
        </p:spPr>
        <p:txBody>
          <a:bodyPr wrap="square" lIns="0" tIns="0" rIns="0" bIns="0" rtlCol="0" anchor="t"/>
          <a:lstStyle/>
          <a:p>
            <a:pPr marL="0" indent="0" algn="l">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Real-Time Video Authentication System</a:t>
            </a:r>
            <a:endParaRPr lang="en-US" sz="4300" dirty="0"/>
          </a:p>
        </p:txBody>
      </p:sp>
      <p:sp>
        <p:nvSpPr>
          <p:cNvPr id="4" name="Text 1"/>
          <p:cNvSpPr/>
          <p:nvPr/>
        </p:nvSpPr>
        <p:spPr>
          <a:xfrm>
            <a:off x="6350437" y="4788218"/>
            <a:ext cx="7415927" cy="395049"/>
          </a:xfrm>
          <a:prstGeom prst="rect">
            <a:avLst/>
          </a:prstGeom>
          <a:noFill/>
          <a:ln/>
        </p:spPr>
        <p:txBody>
          <a:bodyPr wrap="non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Ensuring the integrity of visual evidence in a digital world.</a:t>
            </a:r>
            <a:endParaRPr lang="en-US" sz="1900" dirty="0"/>
          </a:p>
        </p:txBody>
      </p:sp>
      <p:sp>
        <p:nvSpPr>
          <p:cNvPr id="6" name="TextBox 5">
            <a:extLst>
              <a:ext uri="{FF2B5EF4-FFF2-40B4-BE49-F238E27FC236}">
                <a16:creationId xmlns:a16="http://schemas.microsoft.com/office/drawing/2014/main" id="{3D4CCF70-2738-DA32-3661-72F9163BED0A}"/>
              </a:ext>
            </a:extLst>
          </p:cNvPr>
          <p:cNvSpPr txBox="1"/>
          <p:nvPr/>
        </p:nvSpPr>
        <p:spPr>
          <a:xfrm>
            <a:off x="6350437" y="5711309"/>
            <a:ext cx="7315200" cy="1200329"/>
          </a:xfrm>
          <a:prstGeom prst="rect">
            <a:avLst/>
          </a:prstGeom>
          <a:noFill/>
        </p:spPr>
        <p:txBody>
          <a:bodyPr wrap="square">
            <a:spAutoFit/>
          </a:bodyPr>
          <a:lstStyle/>
          <a:p>
            <a:r>
              <a:rPr lang="en-US" sz="3600" dirty="0">
                <a:solidFill>
                  <a:schemeClr val="bg1"/>
                </a:solidFill>
              </a:rPr>
              <a:t>Presented by : Venkatesh </a:t>
            </a:r>
            <a:r>
              <a:rPr lang="en-US" sz="3600" dirty="0" err="1">
                <a:solidFill>
                  <a:schemeClr val="bg1"/>
                </a:solidFill>
              </a:rPr>
              <a:t>Tarapatla</a:t>
            </a:r>
            <a:endParaRPr lang="en-US" sz="3600" dirty="0">
              <a:solidFill>
                <a:schemeClr val="bg1"/>
              </a:solidFill>
            </a:endParaRPr>
          </a:p>
          <a:p>
            <a:r>
              <a:rPr lang="en-US" sz="3600" dirty="0">
                <a:solidFill>
                  <a:schemeClr val="bg1"/>
                </a:solidFill>
              </a:rPr>
              <a:t>	         Manish Goud </a:t>
            </a:r>
            <a:r>
              <a:rPr lang="en-US" sz="3600" dirty="0" err="1">
                <a:solidFill>
                  <a:schemeClr val="bg1"/>
                </a:solidFill>
              </a:rPr>
              <a:t>Kamareddy</a:t>
            </a:r>
            <a:endParaRPr lang="en-US" sz="36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1787604"/>
            <a:ext cx="6295192" cy="685800"/>
          </a:xfrm>
          <a:prstGeom prst="rect">
            <a:avLst/>
          </a:prstGeom>
          <a:noFill/>
          <a:ln/>
        </p:spPr>
        <p:txBody>
          <a:bodyPr wrap="none" lIns="0" tIns="0" rIns="0" bIns="0" rtlCol="0" anchor="t"/>
          <a:lstStyle/>
          <a:p>
            <a:pPr marL="0" indent="0" algn="l">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Secure Your Visual Truth</a:t>
            </a:r>
            <a:endParaRPr lang="en-US" sz="4300" dirty="0"/>
          </a:p>
        </p:txBody>
      </p:sp>
      <p:sp>
        <p:nvSpPr>
          <p:cNvPr id="4" name="Text 1"/>
          <p:cNvSpPr/>
          <p:nvPr/>
        </p:nvSpPr>
        <p:spPr>
          <a:xfrm>
            <a:off x="864037" y="2843689"/>
            <a:ext cx="7415927" cy="1975247"/>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The Real-Time Video Authentication System is a crucial step towards restoring trust in digital video. By leveraging robust cryptographic principles and real-time data integration, we provide an essential tool for verifying visual evidence in a world increasingly challenged by misinformation.</a:t>
            </a:r>
            <a:endParaRPr lang="en-US" sz="1900" dirty="0"/>
          </a:p>
        </p:txBody>
      </p:sp>
      <p:sp>
        <p:nvSpPr>
          <p:cNvPr id="5" name="Text 2"/>
          <p:cNvSpPr/>
          <p:nvPr/>
        </p:nvSpPr>
        <p:spPr>
          <a:xfrm>
            <a:off x="1234321" y="5374243"/>
            <a:ext cx="7045643" cy="790099"/>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"In an age of deepfakes, verifiable truth is our most valuable asset."</a:t>
            </a:r>
            <a:endParaRPr lang="en-US" sz="1900" dirty="0"/>
          </a:p>
        </p:txBody>
      </p:sp>
      <p:sp>
        <p:nvSpPr>
          <p:cNvPr id="6" name="Shape 3"/>
          <p:cNvSpPr/>
          <p:nvPr/>
        </p:nvSpPr>
        <p:spPr>
          <a:xfrm>
            <a:off x="864037" y="5096589"/>
            <a:ext cx="30480" cy="1345406"/>
          </a:xfrm>
          <a:prstGeom prst="rect">
            <a:avLst/>
          </a:prstGeom>
          <a:solidFill>
            <a:srgbClr val="16FFBB"/>
          </a:solidFill>
          <a:ln/>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849035" y="667107"/>
            <a:ext cx="1753076" cy="453271"/>
          </a:xfrm>
          <a:prstGeom prst="roundRect">
            <a:avLst>
              <a:gd name="adj" fmla="val 64225"/>
            </a:avLst>
          </a:prstGeom>
          <a:solidFill>
            <a:srgbClr val="004D36"/>
          </a:solidFill>
          <a:ln/>
        </p:spPr>
        <p:txBody>
          <a:bodyPr/>
          <a:lstStyle/>
          <a:p>
            <a:endParaRPr lang="en-US"/>
          </a:p>
        </p:txBody>
      </p:sp>
      <p:sp>
        <p:nvSpPr>
          <p:cNvPr id="3" name="Text 1"/>
          <p:cNvSpPr/>
          <p:nvPr/>
        </p:nvSpPr>
        <p:spPr>
          <a:xfrm>
            <a:off x="994529" y="739854"/>
            <a:ext cx="1462088" cy="307777"/>
          </a:xfrm>
          <a:prstGeom prst="rect">
            <a:avLst/>
          </a:prstGeom>
          <a:noFill/>
          <a:ln/>
        </p:spPr>
        <p:txBody>
          <a:bodyPr wrap="none" lIns="0" tIns="0" rIns="0" bIns="0" rtlCol="0" anchor="t"/>
          <a:lstStyle/>
          <a:p>
            <a:pPr marL="0" indent="0" algn="l">
              <a:lnSpc>
                <a:spcPts val="2400"/>
              </a:lnSpc>
              <a:buNone/>
            </a:pPr>
            <a:r>
              <a:rPr lang="en-US" sz="1500" dirty="0">
                <a:solidFill>
                  <a:srgbClr val="E0E4E6"/>
                </a:solidFill>
                <a:latin typeface="Barlow" pitchFamily="34" charset="0"/>
                <a:ea typeface="Barlow" pitchFamily="34" charset="-122"/>
                <a:cs typeface="Barlow" pitchFamily="34" charset="-120"/>
              </a:rPr>
              <a:t>THE CHALLENGE</a:t>
            </a:r>
            <a:endParaRPr lang="en-US" sz="1500" dirty="0"/>
          </a:p>
        </p:txBody>
      </p:sp>
      <p:sp>
        <p:nvSpPr>
          <p:cNvPr id="4" name="Text 2"/>
          <p:cNvSpPr/>
          <p:nvPr/>
        </p:nvSpPr>
        <p:spPr>
          <a:xfrm>
            <a:off x="849035" y="1215628"/>
            <a:ext cx="8884087" cy="538996"/>
          </a:xfrm>
          <a:prstGeom prst="rect">
            <a:avLst/>
          </a:prstGeom>
          <a:noFill/>
          <a:ln/>
        </p:spPr>
        <p:txBody>
          <a:bodyPr wrap="none" lIns="0" tIns="0" rIns="0" bIns="0" rtlCol="0" anchor="t"/>
          <a:lstStyle/>
          <a:p>
            <a:pPr marL="0" indent="0" algn="l">
              <a:lnSpc>
                <a:spcPts val="4200"/>
              </a:lnSpc>
              <a:buNone/>
            </a:pPr>
            <a:r>
              <a:rPr lang="en-US" sz="3350" b="1" dirty="0">
                <a:solidFill>
                  <a:srgbClr val="F0FCFF"/>
                </a:solidFill>
                <a:latin typeface="Spline Sans Bold" pitchFamily="34" charset="0"/>
                <a:ea typeface="Spline Sans Bold" pitchFamily="34" charset="-122"/>
                <a:cs typeface="Spline Sans Bold" pitchFamily="34" charset="-120"/>
              </a:rPr>
              <a:t>The Growing Problem of Video Manipulation</a:t>
            </a:r>
            <a:endParaRPr lang="en-US" sz="3350" dirty="0"/>
          </a:p>
        </p:txBody>
      </p:sp>
      <p:sp>
        <p:nvSpPr>
          <p:cNvPr id="5" name="Text 3"/>
          <p:cNvSpPr/>
          <p:nvPr/>
        </p:nvSpPr>
        <p:spPr>
          <a:xfrm>
            <a:off x="849035" y="2406015"/>
            <a:ext cx="4141589" cy="3078480"/>
          </a:xfrm>
          <a:prstGeom prst="rect">
            <a:avLst/>
          </a:prstGeom>
          <a:noFill/>
          <a:ln/>
        </p:spPr>
        <p:txBody>
          <a:bodyPr wrap="square" lIns="0" tIns="0" rIns="0" bIns="0" rtlCol="0" anchor="t"/>
          <a:lstStyle/>
          <a:p>
            <a:pPr marL="0" indent="0" algn="l">
              <a:lnSpc>
                <a:spcPts val="3000"/>
              </a:lnSpc>
              <a:buNone/>
            </a:pPr>
            <a:r>
              <a:rPr lang="en-US" sz="1900" dirty="0">
                <a:solidFill>
                  <a:srgbClr val="E0E4E6"/>
                </a:solidFill>
                <a:latin typeface="Barlow" pitchFamily="34" charset="0"/>
                <a:ea typeface="Barlow" pitchFamily="34" charset="-122"/>
                <a:cs typeface="Barlow" pitchFamily="34" charset="-120"/>
              </a:rPr>
              <a:t>In an era dominated by digital media, distinguishing between authentic and fabricated video content has become increasingly difficult. Deepfakes and sophisticated editing tools threaten the credibility of video evidence in critical applications, from legal proceedings to journalistic reporting.</a:t>
            </a:r>
            <a:endParaRPr lang="en-US" sz="1900" dirty="0"/>
          </a:p>
        </p:txBody>
      </p:sp>
      <p:sp>
        <p:nvSpPr>
          <p:cNvPr id="6" name="Text 4"/>
          <p:cNvSpPr/>
          <p:nvPr/>
        </p:nvSpPr>
        <p:spPr>
          <a:xfrm>
            <a:off x="849035" y="5698927"/>
            <a:ext cx="4141589" cy="1539109"/>
          </a:xfrm>
          <a:prstGeom prst="rect">
            <a:avLst/>
          </a:prstGeom>
          <a:noFill/>
          <a:ln/>
        </p:spPr>
        <p:txBody>
          <a:bodyPr wrap="square" lIns="0" tIns="0" rIns="0" bIns="0" rtlCol="0" anchor="t"/>
          <a:lstStyle/>
          <a:p>
            <a:pPr marL="342900" indent="-342900" algn="l">
              <a:lnSpc>
                <a:spcPts val="3000"/>
              </a:lnSpc>
              <a:buSzPct val="100000"/>
              <a:buChar char="•"/>
            </a:pPr>
            <a:r>
              <a:rPr lang="en-US" sz="1900" dirty="0">
                <a:solidFill>
                  <a:srgbClr val="E0E4E6"/>
                </a:solidFill>
                <a:latin typeface="Barlow" pitchFamily="34" charset="0"/>
                <a:ea typeface="Barlow" pitchFamily="34" charset="-122"/>
                <a:cs typeface="Barlow" pitchFamily="34" charset="-120"/>
              </a:rPr>
              <a:t>Misinformation and disinformation campaigns</a:t>
            </a:r>
            <a:endParaRPr lang="en-US" sz="1900" dirty="0"/>
          </a:p>
          <a:p>
            <a:pPr marL="342900" indent="-342900" algn="l">
              <a:lnSpc>
                <a:spcPts val="3000"/>
              </a:lnSpc>
              <a:buSzPct val="100000"/>
              <a:buChar char="•"/>
            </a:pPr>
            <a:r>
              <a:rPr lang="en-US" sz="1900" dirty="0">
                <a:solidFill>
                  <a:srgbClr val="E0E4E6"/>
                </a:solidFill>
                <a:latin typeface="Barlow" pitchFamily="34" charset="0"/>
                <a:ea typeface="Barlow" pitchFamily="34" charset="-122"/>
                <a:cs typeface="Barlow" pitchFamily="34" charset="-120"/>
              </a:rPr>
              <a:t>Compromised legal evidence</a:t>
            </a:r>
            <a:endParaRPr lang="en-US" sz="1900" dirty="0"/>
          </a:p>
          <a:p>
            <a:pPr marL="342900" indent="-342900" algn="l">
              <a:lnSpc>
                <a:spcPts val="3000"/>
              </a:lnSpc>
              <a:buSzPct val="100000"/>
              <a:buChar char="•"/>
            </a:pPr>
            <a:r>
              <a:rPr lang="en-US" sz="1900" dirty="0">
                <a:solidFill>
                  <a:srgbClr val="E0E4E6"/>
                </a:solidFill>
                <a:latin typeface="Barlow" pitchFamily="34" charset="0"/>
                <a:ea typeface="Barlow" pitchFamily="34" charset="-122"/>
                <a:cs typeface="Barlow" pitchFamily="34" charset="-120"/>
              </a:rPr>
              <a:t>Erosion of public trust</a:t>
            </a:r>
            <a:endParaRPr lang="en-US" sz="1900" dirty="0"/>
          </a:p>
        </p:txBody>
      </p:sp>
      <p:pic>
        <p:nvPicPr>
          <p:cNvPr id="7" name="Image 0" descr="preencoded.png"/>
          <p:cNvPicPr>
            <a:picLocks noChangeAspect="1"/>
          </p:cNvPicPr>
          <p:nvPr/>
        </p:nvPicPr>
        <p:blipFill>
          <a:blip r:embed="rId3"/>
          <a:stretch>
            <a:fillRect/>
          </a:stretch>
        </p:blipFill>
        <p:spPr>
          <a:xfrm>
            <a:off x="5589984" y="2380297"/>
            <a:ext cx="8198882" cy="491930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864037" y="1674971"/>
            <a:ext cx="1605082" cy="464106"/>
          </a:xfrm>
          <a:prstGeom prst="roundRect">
            <a:avLst>
              <a:gd name="adj" fmla="val 63836"/>
            </a:avLst>
          </a:prstGeom>
          <a:solidFill>
            <a:srgbClr val="004D36"/>
          </a:solidFill>
          <a:ln/>
        </p:spPr>
        <p:txBody>
          <a:bodyPr/>
          <a:lstStyle/>
          <a:p>
            <a:endParaRPr lang="en-US"/>
          </a:p>
        </p:txBody>
      </p:sp>
      <p:sp>
        <p:nvSpPr>
          <p:cNvPr id="3" name="Text 1"/>
          <p:cNvSpPr/>
          <p:nvPr/>
        </p:nvSpPr>
        <p:spPr>
          <a:xfrm>
            <a:off x="1012150" y="1749028"/>
            <a:ext cx="1308854" cy="315992"/>
          </a:xfrm>
          <a:prstGeom prst="rect">
            <a:avLst/>
          </a:prstGeom>
          <a:noFill/>
          <a:ln/>
        </p:spPr>
        <p:txBody>
          <a:bodyPr wrap="none" lIns="0" tIns="0" rIns="0" bIns="0" rtlCol="0" anchor="t"/>
          <a:lstStyle/>
          <a:p>
            <a:pPr marL="0" indent="0" algn="l">
              <a:lnSpc>
                <a:spcPts val="2450"/>
              </a:lnSpc>
              <a:buNone/>
            </a:pPr>
            <a:r>
              <a:rPr lang="en-US" sz="1550" dirty="0">
                <a:solidFill>
                  <a:srgbClr val="E0E4E6"/>
                </a:solidFill>
                <a:latin typeface="Barlow" pitchFamily="34" charset="0"/>
                <a:ea typeface="Barlow" pitchFamily="34" charset="-122"/>
                <a:cs typeface="Barlow" pitchFamily="34" charset="-120"/>
              </a:rPr>
              <a:t>OUR SOLUTION</a:t>
            </a:r>
            <a:endParaRPr lang="en-US" sz="1550" dirty="0"/>
          </a:p>
        </p:txBody>
      </p:sp>
      <p:sp>
        <p:nvSpPr>
          <p:cNvPr id="4" name="Text 2"/>
          <p:cNvSpPr/>
          <p:nvPr/>
        </p:nvSpPr>
        <p:spPr>
          <a:xfrm>
            <a:off x="864037" y="2237780"/>
            <a:ext cx="11399520" cy="548521"/>
          </a:xfrm>
          <a:prstGeom prst="rect">
            <a:avLst/>
          </a:prstGeom>
          <a:noFill/>
          <a:ln/>
        </p:spPr>
        <p:txBody>
          <a:bodyPr wrap="none" lIns="0" tIns="0" rIns="0" bIns="0" rtlCol="0" anchor="t"/>
          <a:lstStyle/>
          <a:p>
            <a:pPr marL="0" indent="0" algn="l">
              <a:lnSpc>
                <a:spcPts val="4300"/>
              </a:lnSpc>
              <a:buNone/>
            </a:pPr>
            <a:r>
              <a:rPr lang="en-US" sz="3450" b="1" dirty="0">
                <a:solidFill>
                  <a:srgbClr val="F0FCFF"/>
                </a:solidFill>
                <a:latin typeface="Spline Sans Bold" pitchFamily="34" charset="0"/>
                <a:ea typeface="Spline Sans Bold" pitchFamily="34" charset="-122"/>
                <a:cs typeface="Spline Sans Bold" pitchFamily="34" charset="-120"/>
              </a:rPr>
              <a:t>Introducing the Real-Time Video Authentication System</a:t>
            </a:r>
            <a:endParaRPr lang="en-US" sz="3450" dirty="0"/>
          </a:p>
        </p:txBody>
      </p:sp>
      <p:sp>
        <p:nvSpPr>
          <p:cNvPr id="5" name="Text 3"/>
          <p:cNvSpPr/>
          <p:nvPr/>
        </p:nvSpPr>
        <p:spPr>
          <a:xfrm>
            <a:off x="864037" y="3156585"/>
            <a:ext cx="12902327" cy="790099"/>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Our system provides an innovative approach to verifying video authenticity, leveraging cryptographic hashing and real-time database integration to create an unalterable record of video content.</a:t>
            </a:r>
            <a:endParaRPr lang="en-US" sz="1900" dirty="0"/>
          </a:p>
        </p:txBody>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4037" y="4224338"/>
            <a:ext cx="740569" cy="740569"/>
          </a:xfrm>
          <a:prstGeom prst="rect">
            <a:avLst/>
          </a:prstGeom>
        </p:spPr>
      </p:pic>
      <p:sp>
        <p:nvSpPr>
          <p:cNvPr id="7" name="Text 4"/>
          <p:cNvSpPr/>
          <p:nvPr/>
        </p:nvSpPr>
        <p:spPr>
          <a:xfrm>
            <a:off x="864037" y="5273516"/>
            <a:ext cx="2808565"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Real-time Verification</a:t>
            </a:r>
            <a:endParaRPr lang="en-US" sz="2150" dirty="0"/>
          </a:p>
        </p:txBody>
      </p:sp>
      <p:sp>
        <p:nvSpPr>
          <p:cNvPr id="8" name="Text 5"/>
          <p:cNvSpPr/>
          <p:nvPr/>
        </p:nvSpPr>
        <p:spPr>
          <a:xfrm>
            <a:off x="864037" y="5764530"/>
            <a:ext cx="4095036" cy="790099"/>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Authenticates video segments as they are captured.</a:t>
            </a:r>
            <a:endParaRPr lang="en-US" sz="1900" dirty="0"/>
          </a:p>
        </p:txBody>
      </p:sp>
      <p:pic>
        <p:nvPicPr>
          <p:cNvPr id="9"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67682" y="4224338"/>
            <a:ext cx="740569" cy="740569"/>
          </a:xfrm>
          <a:prstGeom prst="rect">
            <a:avLst/>
          </a:prstGeom>
        </p:spPr>
      </p:pic>
      <p:sp>
        <p:nvSpPr>
          <p:cNvPr id="10" name="Text 6"/>
          <p:cNvSpPr/>
          <p:nvPr/>
        </p:nvSpPr>
        <p:spPr>
          <a:xfrm>
            <a:off x="5267682" y="5273516"/>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Secure Storage</a:t>
            </a:r>
            <a:endParaRPr lang="en-US" sz="2150" dirty="0"/>
          </a:p>
        </p:txBody>
      </p:sp>
      <p:sp>
        <p:nvSpPr>
          <p:cNvPr id="11" name="Text 7"/>
          <p:cNvSpPr/>
          <p:nvPr/>
        </p:nvSpPr>
        <p:spPr>
          <a:xfrm>
            <a:off x="5267682" y="5764530"/>
            <a:ext cx="4095036" cy="790099"/>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Stores cryptographic hashes in a tamper-proof database.</a:t>
            </a:r>
            <a:endParaRPr lang="en-US" sz="1900" dirty="0"/>
          </a:p>
        </p:txBody>
      </p:sp>
      <p:pic>
        <p:nvPicPr>
          <p:cNvPr id="12"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71328" y="4224338"/>
            <a:ext cx="740569" cy="740569"/>
          </a:xfrm>
          <a:prstGeom prst="rect">
            <a:avLst/>
          </a:prstGeom>
        </p:spPr>
      </p:pic>
      <p:sp>
        <p:nvSpPr>
          <p:cNvPr id="13" name="Text 8"/>
          <p:cNvSpPr/>
          <p:nvPr/>
        </p:nvSpPr>
        <p:spPr>
          <a:xfrm>
            <a:off x="9671328" y="5273516"/>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Easy Validation</a:t>
            </a:r>
            <a:endParaRPr lang="en-US" sz="2150" dirty="0"/>
          </a:p>
        </p:txBody>
      </p:sp>
      <p:sp>
        <p:nvSpPr>
          <p:cNvPr id="14" name="Text 9"/>
          <p:cNvSpPr/>
          <p:nvPr/>
        </p:nvSpPr>
        <p:spPr>
          <a:xfrm>
            <a:off x="9671328" y="5764530"/>
            <a:ext cx="4095036" cy="790099"/>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Allows users to quickly check video integrity against recorded hashes.</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1906786" y="496372"/>
            <a:ext cx="1442918" cy="299204"/>
          </a:xfrm>
          <a:prstGeom prst="roundRect">
            <a:avLst>
              <a:gd name="adj" fmla="val 70732"/>
            </a:avLst>
          </a:prstGeom>
          <a:solidFill>
            <a:srgbClr val="004D36"/>
          </a:solidFill>
          <a:ln/>
        </p:spPr>
        <p:txBody>
          <a:bodyPr/>
          <a:lstStyle/>
          <a:p>
            <a:endParaRPr lang="en-US"/>
          </a:p>
        </p:txBody>
      </p:sp>
      <p:sp>
        <p:nvSpPr>
          <p:cNvPr id="3" name="Text 1"/>
          <p:cNvSpPr/>
          <p:nvPr/>
        </p:nvSpPr>
        <p:spPr>
          <a:xfrm>
            <a:off x="2012513" y="549235"/>
            <a:ext cx="1231463" cy="193477"/>
          </a:xfrm>
          <a:prstGeom prst="rect">
            <a:avLst/>
          </a:prstGeom>
          <a:noFill/>
          <a:ln/>
        </p:spPr>
        <p:txBody>
          <a:bodyPr wrap="none" lIns="0" tIns="0" rIns="0" bIns="0" rtlCol="0" anchor="t"/>
          <a:lstStyle/>
          <a:p>
            <a:pPr marL="0" indent="0" algn="l">
              <a:lnSpc>
                <a:spcPts val="1500"/>
              </a:lnSpc>
              <a:buNone/>
            </a:pPr>
            <a:r>
              <a:rPr lang="en-US" sz="1100" dirty="0">
                <a:solidFill>
                  <a:srgbClr val="E0E4E6"/>
                </a:solidFill>
                <a:latin typeface="Barlow" pitchFamily="34" charset="0"/>
                <a:ea typeface="Barlow" pitchFamily="34" charset="-122"/>
                <a:cs typeface="Barlow" pitchFamily="34" charset="-120"/>
              </a:rPr>
              <a:t>CORE TECHNOLOGY</a:t>
            </a:r>
            <a:endParaRPr lang="en-US" sz="1100" dirty="0"/>
          </a:p>
        </p:txBody>
      </p:sp>
      <p:sp>
        <p:nvSpPr>
          <p:cNvPr id="4" name="Text 2"/>
          <p:cNvSpPr/>
          <p:nvPr/>
        </p:nvSpPr>
        <p:spPr>
          <a:xfrm>
            <a:off x="1906786" y="845939"/>
            <a:ext cx="6333292" cy="391835"/>
          </a:xfrm>
          <a:prstGeom prst="rect">
            <a:avLst/>
          </a:prstGeom>
          <a:noFill/>
          <a:ln/>
        </p:spPr>
        <p:txBody>
          <a:bodyPr wrap="none" lIns="0" tIns="0" rIns="0" bIns="0" rtlCol="0" anchor="t"/>
          <a:lstStyle/>
          <a:p>
            <a:pPr marL="0" indent="0" algn="l">
              <a:lnSpc>
                <a:spcPts val="3050"/>
              </a:lnSpc>
              <a:buNone/>
            </a:pPr>
            <a:r>
              <a:rPr lang="en-US" sz="2450" b="1" dirty="0">
                <a:solidFill>
                  <a:srgbClr val="F0FCFF"/>
                </a:solidFill>
                <a:latin typeface="Spline Sans Bold" pitchFamily="34" charset="0"/>
                <a:ea typeface="Spline Sans Bold" pitchFamily="34" charset="-122"/>
                <a:cs typeface="Spline Sans Bold" pitchFamily="34" charset="-120"/>
              </a:rPr>
              <a:t>How Cryptographic Hashing Secures Video</a:t>
            </a:r>
            <a:endParaRPr lang="en-US" sz="2450" dirty="0"/>
          </a:p>
        </p:txBody>
      </p:sp>
      <p:pic>
        <p:nvPicPr>
          <p:cNvPr id="5" name="Image 0" descr="preencoded.png"/>
          <p:cNvPicPr>
            <a:picLocks noChangeAspect="1"/>
          </p:cNvPicPr>
          <p:nvPr/>
        </p:nvPicPr>
        <p:blipFill>
          <a:blip r:embed="rId3"/>
          <a:stretch>
            <a:fillRect/>
          </a:stretch>
        </p:blipFill>
        <p:spPr>
          <a:xfrm>
            <a:off x="4151948" y="1426726"/>
            <a:ext cx="6326267" cy="5681186"/>
          </a:xfrm>
          <a:prstGeom prst="rect">
            <a:avLst/>
          </a:prstGeom>
        </p:spPr>
      </p:pic>
      <p:sp>
        <p:nvSpPr>
          <p:cNvPr id="6" name="Text 3"/>
          <p:cNvSpPr/>
          <p:nvPr/>
        </p:nvSpPr>
        <p:spPr>
          <a:xfrm>
            <a:off x="4419590" y="2586604"/>
            <a:ext cx="2163306" cy="270413"/>
          </a:xfrm>
          <a:prstGeom prst="rect">
            <a:avLst/>
          </a:prstGeom>
          <a:noFill/>
          <a:ln/>
        </p:spPr>
        <p:txBody>
          <a:bodyPr wrap="none" lIns="0" tIns="0" rIns="0" bIns="0" rtlCol="0" anchor="t"/>
          <a:lstStyle/>
          <a:p>
            <a:pPr marL="0" indent="0" algn="ctr">
              <a:lnSpc>
                <a:spcPts val="1500"/>
              </a:lnSpc>
              <a:buNone/>
            </a:pPr>
            <a:r>
              <a:rPr lang="en-US" sz="1200" b="1" dirty="0">
                <a:solidFill>
                  <a:srgbClr val="E0E4E6"/>
                </a:solidFill>
                <a:latin typeface="Spline Sans Bold" pitchFamily="34" charset="0"/>
                <a:ea typeface="Spline Sans Bold" pitchFamily="34" charset="-122"/>
                <a:cs typeface="Spline Sans Bold" pitchFamily="34" charset="-120"/>
              </a:rPr>
              <a:t>Video Input</a:t>
            </a:r>
            <a:endParaRPr lang="en-US" sz="1200" dirty="0"/>
          </a:p>
        </p:txBody>
      </p:sp>
      <p:pic>
        <p:nvPicPr>
          <p:cNvPr id="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60977" y="3833885"/>
            <a:ext cx="540827" cy="540827"/>
          </a:xfrm>
          <a:prstGeom prst="rect">
            <a:avLst/>
          </a:prstGeom>
        </p:spPr>
      </p:pic>
      <p:sp>
        <p:nvSpPr>
          <p:cNvPr id="8" name="Text 4"/>
          <p:cNvSpPr/>
          <p:nvPr/>
        </p:nvSpPr>
        <p:spPr>
          <a:xfrm>
            <a:off x="5965509" y="5679624"/>
            <a:ext cx="2163307" cy="270413"/>
          </a:xfrm>
          <a:prstGeom prst="rect">
            <a:avLst/>
          </a:prstGeom>
          <a:noFill/>
          <a:ln/>
        </p:spPr>
        <p:txBody>
          <a:bodyPr wrap="none" lIns="0" tIns="0" rIns="0" bIns="0" rtlCol="0" anchor="t"/>
          <a:lstStyle/>
          <a:p>
            <a:pPr marL="0" indent="0" algn="ctr">
              <a:lnSpc>
                <a:spcPts val="1500"/>
              </a:lnSpc>
              <a:buNone/>
            </a:pPr>
            <a:r>
              <a:rPr lang="en-US" sz="1200" b="1" dirty="0">
                <a:solidFill>
                  <a:srgbClr val="E0E4E6"/>
                </a:solidFill>
                <a:latin typeface="Spline Sans Bold" pitchFamily="34" charset="0"/>
                <a:ea typeface="Spline Sans Bold" pitchFamily="34" charset="-122"/>
                <a:cs typeface="Spline Sans Bold" pitchFamily="34" charset="-120"/>
              </a:rPr>
              <a:t>SHA-256 Hashing</a:t>
            </a:r>
            <a:endParaRPr lang="en-US" sz="1200" dirty="0"/>
          </a:p>
        </p:txBody>
      </p:sp>
      <p:pic>
        <p:nvPicPr>
          <p:cNvPr id="9"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70665" y="4163620"/>
            <a:ext cx="540827" cy="540827"/>
          </a:xfrm>
          <a:prstGeom prst="rect">
            <a:avLst/>
          </a:prstGeom>
        </p:spPr>
      </p:pic>
      <p:sp>
        <p:nvSpPr>
          <p:cNvPr id="10" name="Text 5"/>
          <p:cNvSpPr/>
          <p:nvPr/>
        </p:nvSpPr>
        <p:spPr>
          <a:xfrm>
            <a:off x="7992595" y="3223258"/>
            <a:ext cx="2163306" cy="270413"/>
          </a:xfrm>
          <a:prstGeom prst="rect">
            <a:avLst/>
          </a:prstGeom>
          <a:noFill/>
          <a:ln/>
        </p:spPr>
        <p:txBody>
          <a:bodyPr wrap="none" lIns="0" tIns="0" rIns="0" bIns="0" rtlCol="0" anchor="t"/>
          <a:lstStyle/>
          <a:p>
            <a:pPr marL="0" indent="0" algn="ctr">
              <a:lnSpc>
                <a:spcPts val="1500"/>
              </a:lnSpc>
              <a:buNone/>
            </a:pPr>
            <a:r>
              <a:rPr lang="en-US" sz="1200" b="1" dirty="0">
                <a:solidFill>
                  <a:srgbClr val="E0E4E6"/>
                </a:solidFill>
                <a:latin typeface="Spline Sans Bold" pitchFamily="34" charset="0"/>
                <a:ea typeface="Spline Sans Bold" pitchFamily="34" charset="-122"/>
                <a:cs typeface="Spline Sans Bold" pitchFamily="34" charset="-120"/>
              </a:rPr>
              <a:t>Unique Hash</a:t>
            </a:r>
            <a:endParaRPr lang="en-US" sz="1200" dirty="0"/>
          </a:p>
        </p:txBody>
      </p:sp>
      <p:pic>
        <p:nvPicPr>
          <p:cNvPr id="11"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90208" y="4517692"/>
            <a:ext cx="540827" cy="540827"/>
          </a:xfrm>
          <a:prstGeom prst="rect">
            <a:avLst/>
          </a:prstGeom>
        </p:spPr>
      </p:pic>
      <p:sp>
        <p:nvSpPr>
          <p:cNvPr id="12" name="Text 6"/>
          <p:cNvSpPr/>
          <p:nvPr/>
        </p:nvSpPr>
        <p:spPr>
          <a:xfrm>
            <a:off x="1906786" y="7249597"/>
            <a:ext cx="10816709" cy="483632"/>
          </a:xfrm>
          <a:prstGeom prst="rect">
            <a:avLst/>
          </a:prstGeom>
          <a:noFill/>
          <a:ln/>
        </p:spPr>
        <p:txBody>
          <a:bodyPr wrap="square" lIns="0" tIns="0" rIns="0" bIns="0" rtlCol="0" anchor="t"/>
          <a:lstStyle/>
          <a:p>
            <a:pPr marL="0" indent="0" algn="l">
              <a:lnSpc>
                <a:spcPts val="1900"/>
              </a:lnSpc>
              <a:buNone/>
            </a:pPr>
            <a:r>
              <a:rPr lang="en-US" sz="1350" dirty="0">
                <a:solidFill>
                  <a:srgbClr val="E0E4E6"/>
                </a:solidFill>
                <a:latin typeface="Barlow" pitchFamily="34" charset="0"/>
                <a:ea typeface="Barlow" pitchFamily="34" charset="-122"/>
                <a:cs typeface="Barlow" pitchFamily="34" charset="-120"/>
              </a:rPr>
              <a:t>SHA-256 is a one-way cryptographic function that produces a fixed-size, unique string of characters (a hash) from any input data. Even a single pixel change in a video will result in a completely different hash, making it an ideal tool for detecting manipulation.</a:t>
            </a:r>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849035" y="667107"/>
            <a:ext cx="2236589" cy="453271"/>
          </a:xfrm>
          <a:prstGeom prst="roundRect">
            <a:avLst>
              <a:gd name="adj" fmla="val 64225"/>
            </a:avLst>
          </a:prstGeom>
          <a:solidFill>
            <a:srgbClr val="004D36"/>
          </a:solidFill>
          <a:ln/>
        </p:spPr>
        <p:txBody>
          <a:bodyPr/>
          <a:lstStyle/>
          <a:p>
            <a:endParaRPr lang="en-US"/>
          </a:p>
        </p:txBody>
      </p:sp>
      <p:sp>
        <p:nvSpPr>
          <p:cNvPr id="3" name="Text 1"/>
          <p:cNvSpPr/>
          <p:nvPr/>
        </p:nvSpPr>
        <p:spPr>
          <a:xfrm>
            <a:off x="994529" y="739854"/>
            <a:ext cx="1945600" cy="307777"/>
          </a:xfrm>
          <a:prstGeom prst="rect">
            <a:avLst/>
          </a:prstGeom>
          <a:noFill/>
          <a:ln/>
        </p:spPr>
        <p:txBody>
          <a:bodyPr wrap="none" lIns="0" tIns="0" rIns="0" bIns="0" rtlCol="0" anchor="t"/>
          <a:lstStyle/>
          <a:p>
            <a:pPr marL="0" indent="0" algn="l">
              <a:lnSpc>
                <a:spcPts val="2400"/>
              </a:lnSpc>
              <a:buNone/>
            </a:pPr>
            <a:r>
              <a:rPr lang="en-US" sz="1500" dirty="0">
                <a:solidFill>
                  <a:srgbClr val="E0E4E6"/>
                </a:solidFill>
                <a:latin typeface="Barlow" pitchFamily="34" charset="0"/>
                <a:ea typeface="Barlow" pitchFamily="34" charset="-122"/>
                <a:cs typeface="Barlow" pitchFamily="34" charset="-120"/>
              </a:rPr>
              <a:t>SYSTEM COMPONENTS</a:t>
            </a:r>
            <a:endParaRPr lang="en-US" sz="1500" dirty="0"/>
          </a:p>
        </p:txBody>
      </p:sp>
      <p:sp>
        <p:nvSpPr>
          <p:cNvPr id="4" name="Text 2"/>
          <p:cNvSpPr/>
          <p:nvPr/>
        </p:nvSpPr>
        <p:spPr>
          <a:xfrm>
            <a:off x="849035" y="1215628"/>
            <a:ext cx="9669542" cy="538996"/>
          </a:xfrm>
          <a:prstGeom prst="rect">
            <a:avLst/>
          </a:prstGeom>
          <a:noFill/>
          <a:ln/>
        </p:spPr>
        <p:txBody>
          <a:bodyPr wrap="none" lIns="0" tIns="0" rIns="0" bIns="0" rtlCol="0" anchor="t"/>
          <a:lstStyle/>
          <a:p>
            <a:pPr marL="0" indent="0" algn="l">
              <a:lnSpc>
                <a:spcPts val="4200"/>
              </a:lnSpc>
              <a:buNone/>
            </a:pPr>
            <a:r>
              <a:rPr lang="en-US" sz="3350" b="1" dirty="0">
                <a:solidFill>
                  <a:srgbClr val="F0FCFF"/>
                </a:solidFill>
                <a:latin typeface="Spline Sans Bold" pitchFamily="34" charset="0"/>
                <a:ea typeface="Spline Sans Bold" pitchFamily="34" charset="-122"/>
                <a:cs typeface="Spline Sans Bold" pitchFamily="34" charset="-120"/>
              </a:rPr>
              <a:t>Dashcam App: Capturing &amp; Hashing in Real Time</a:t>
            </a:r>
            <a:endParaRPr lang="en-US" sz="3350" dirty="0"/>
          </a:p>
        </p:txBody>
      </p:sp>
      <p:pic>
        <p:nvPicPr>
          <p:cNvPr id="5" name="Image 0" descr="preencoded.png"/>
          <p:cNvPicPr>
            <a:picLocks noChangeAspect="1"/>
          </p:cNvPicPr>
          <p:nvPr/>
        </p:nvPicPr>
        <p:blipFill>
          <a:blip r:embed="rId3"/>
          <a:stretch>
            <a:fillRect/>
          </a:stretch>
        </p:blipFill>
        <p:spPr>
          <a:xfrm>
            <a:off x="849035" y="2380297"/>
            <a:ext cx="8198882" cy="4919305"/>
          </a:xfrm>
          <a:prstGeom prst="rect">
            <a:avLst/>
          </a:prstGeom>
        </p:spPr>
      </p:pic>
      <p:sp>
        <p:nvSpPr>
          <p:cNvPr id="6" name="Text 3"/>
          <p:cNvSpPr/>
          <p:nvPr/>
        </p:nvSpPr>
        <p:spPr>
          <a:xfrm>
            <a:off x="9647277" y="2856428"/>
            <a:ext cx="4141589" cy="3847772"/>
          </a:xfrm>
          <a:prstGeom prst="rect">
            <a:avLst/>
          </a:prstGeom>
          <a:noFill/>
          <a:ln/>
        </p:spPr>
        <p:txBody>
          <a:bodyPr wrap="square" lIns="0" tIns="0" rIns="0" bIns="0" rtlCol="0" anchor="t"/>
          <a:lstStyle/>
          <a:p>
            <a:pPr marL="342900" indent="-342900" algn="l">
              <a:lnSpc>
                <a:spcPts val="3000"/>
              </a:lnSpc>
              <a:buSzPct val="100000"/>
              <a:buChar char="•"/>
            </a:pPr>
            <a:r>
              <a:rPr lang="en-US" sz="1900" b="1" dirty="0">
                <a:solidFill>
                  <a:srgbClr val="E0E4E6"/>
                </a:solidFill>
                <a:latin typeface="Barlow" pitchFamily="34" charset="0"/>
                <a:ea typeface="Barlow" pitchFamily="34" charset="-122"/>
                <a:cs typeface="Barlow" pitchFamily="34" charset="-120"/>
              </a:rPr>
              <a:t>Real-time Video Capture:</a:t>
            </a:r>
            <a:r>
              <a:rPr lang="en-US" sz="1900" dirty="0">
                <a:solidFill>
                  <a:srgbClr val="E0E4E6"/>
                </a:solidFill>
                <a:latin typeface="Barlow" pitchFamily="34" charset="0"/>
                <a:ea typeface="Barlow" pitchFamily="34" charset="-122"/>
                <a:cs typeface="Barlow" pitchFamily="34" charset="-120"/>
              </a:rPr>
              <a:t> Records video continuously.</a:t>
            </a:r>
            <a:endParaRPr lang="en-US" sz="1900" dirty="0"/>
          </a:p>
          <a:p>
            <a:pPr marL="342900" indent="-342900" algn="l">
              <a:lnSpc>
                <a:spcPts val="3000"/>
              </a:lnSpc>
              <a:buSzPct val="100000"/>
              <a:buChar char="•"/>
            </a:pPr>
            <a:r>
              <a:rPr lang="en-US" sz="1900" b="1" dirty="0">
                <a:solidFill>
                  <a:srgbClr val="E0E4E6"/>
                </a:solidFill>
                <a:latin typeface="Barlow" pitchFamily="34" charset="0"/>
                <a:ea typeface="Barlow" pitchFamily="34" charset="-122"/>
                <a:cs typeface="Barlow" pitchFamily="34" charset="-120"/>
              </a:rPr>
              <a:t>Segmented Hashing:</a:t>
            </a:r>
            <a:r>
              <a:rPr lang="en-US" sz="1900" dirty="0">
                <a:solidFill>
                  <a:srgbClr val="E0E4E6"/>
                </a:solidFill>
                <a:latin typeface="Barlow" pitchFamily="34" charset="0"/>
                <a:ea typeface="Barlow" pitchFamily="34" charset="-122"/>
                <a:cs typeface="Barlow" pitchFamily="34" charset="-120"/>
              </a:rPr>
              <a:t> Breaks video into small segments, generating a SHA-256 hash for each.</a:t>
            </a:r>
            <a:endParaRPr lang="en-US" sz="1900" dirty="0"/>
          </a:p>
          <a:p>
            <a:pPr marL="342900" indent="-342900" algn="l">
              <a:lnSpc>
                <a:spcPts val="3000"/>
              </a:lnSpc>
              <a:buSzPct val="100000"/>
              <a:buChar char="•"/>
            </a:pPr>
            <a:r>
              <a:rPr lang="en-US" sz="1900" b="1" dirty="0">
                <a:solidFill>
                  <a:srgbClr val="E0E4E6"/>
                </a:solidFill>
                <a:latin typeface="Barlow" pitchFamily="34" charset="0"/>
                <a:ea typeface="Barlow" pitchFamily="34" charset="-122"/>
                <a:cs typeface="Barlow" pitchFamily="34" charset="-120"/>
              </a:rPr>
              <a:t>Supabase Integration:</a:t>
            </a:r>
            <a:r>
              <a:rPr lang="en-US" sz="1900" dirty="0">
                <a:solidFill>
                  <a:srgbClr val="E0E4E6"/>
                </a:solidFill>
                <a:latin typeface="Barlow" pitchFamily="34" charset="0"/>
                <a:ea typeface="Barlow" pitchFamily="34" charset="-122"/>
                <a:cs typeface="Barlow" pitchFamily="34" charset="-120"/>
              </a:rPr>
              <a:t> Securely uploads hashes to the Supabase database with timestamps.</a:t>
            </a:r>
            <a:endParaRPr lang="en-US" sz="1900" dirty="0"/>
          </a:p>
          <a:p>
            <a:pPr marL="342900" indent="-342900" algn="l">
              <a:lnSpc>
                <a:spcPts val="3000"/>
              </a:lnSpc>
              <a:buSzPct val="100000"/>
              <a:buChar char="•"/>
            </a:pPr>
            <a:r>
              <a:rPr lang="en-US" sz="1900" b="1" dirty="0">
                <a:solidFill>
                  <a:srgbClr val="E0E4E6"/>
                </a:solidFill>
                <a:latin typeface="Barlow" pitchFamily="34" charset="0"/>
                <a:ea typeface="Barlow" pitchFamily="34" charset="-122"/>
                <a:cs typeface="Barlow" pitchFamily="34" charset="-120"/>
              </a:rPr>
              <a:t>Local Storage:</a:t>
            </a:r>
            <a:r>
              <a:rPr lang="en-US" sz="1900" dirty="0">
                <a:solidFill>
                  <a:srgbClr val="E0E4E6"/>
                </a:solidFill>
                <a:latin typeface="Barlow" pitchFamily="34" charset="0"/>
                <a:ea typeface="Barlow" pitchFamily="34" charset="-122"/>
                <a:cs typeface="Barlow" pitchFamily="34" charset="-120"/>
              </a:rPr>
              <a:t> Temporarily stores video locally before secure upload.</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795576" y="735925"/>
            <a:ext cx="2096453" cy="415528"/>
          </a:xfrm>
          <a:prstGeom prst="roundRect">
            <a:avLst>
              <a:gd name="adj" fmla="val 65646"/>
            </a:avLst>
          </a:prstGeom>
          <a:solidFill>
            <a:srgbClr val="004D36"/>
          </a:solidFill>
          <a:ln/>
        </p:spPr>
        <p:txBody>
          <a:bodyPr/>
          <a:lstStyle/>
          <a:p>
            <a:endParaRPr lang="en-US"/>
          </a:p>
        </p:txBody>
      </p:sp>
      <p:sp>
        <p:nvSpPr>
          <p:cNvPr id="3" name="Text 1"/>
          <p:cNvSpPr/>
          <p:nvPr/>
        </p:nvSpPr>
        <p:spPr>
          <a:xfrm>
            <a:off x="931902" y="804029"/>
            <a:ext cx="1823799" cy="279321"/>
          </a:xfrm>
          <a:prstGeom prst="rect">
            <a:avLst/>
          </a:prstGeom>
          <a:noFill/>
          <a:ln/>
        </p:spPr>
        <p:txBody>
          <a:bodyPr wrap="none" lIns="0" tIns="0" rIns="0" bIns="0" rtlCol="0" anchor="t"/>
          <a:lstStyle/>
          <a:p>
            <a:pPr marL="0" indent="0" algn="l">
              <a:lnSpc>
                <a:spcPts val="2200"/>
              </a:lnSpc>
              <a:buNone/>
            </a:pPr>
            <a:r>
              <a:rPr lang="en-US" sz="1400" dirty="0">
                <a:solidFill>
                  <a:srgbClr val="E0E4E6"/>
                </a:solidFill>
                <a:latin typeface="Barlow" pitchFamily="34" charset="0"/>
                <a:ea typeface="Barlow" pitchFamily="34" charset="-122"/>
                <a:cs typeface="Barlow" pitchFamily="34" charset="-120"/>
              </a:rPr>
              <a:t>SYSTEM COMPONENTS</a:t>
            </a:r>
            <a:endParaRPr lang="en-US" sz="1400" dirty="0"/>
          </a:p>
        </p:txBody>
      </p:sp>
      <p:sp>
        <p:nvSpPr>
          <p:cNvPr id="4" name="Text 2"/>
          <p:cNvSpPr/>
          <p:nvPr/>
        </p:nvSpPr>
        <p:spPr>
          <a:xfrm>
            <a:off x="795576" y="1235154"/>
            <a:ext cx="6921460" cy="505063"/>
          </a:xfrm>
          <a:prstGeom prst="rect">
            <a:avLst/>
          </a:prstGeom>
          <a:noFill/>
          <a:ln/>
        </p:spPr>
        <p:txBody>
          <a:bodyPr wrap="none" lIns="0" tIns="0" rIns="0" bIns="0" rtlCol="0" anchor="t"/>
          <a:lstStyle/>
          <a:p>
            <a:pPr marL="0" indent="0" algn="l">
              <a:lnSpc>
                <a:spcPts val="3950"/>
              </a:lnSpc>
              <a:buNone/>
            </a:pPr>
            <a:r>
              <a:rPr lang="en-US" sz="3150" b="1" dirty="0">
                <a:solidFill>
                  <a:srgbClr val="F0FCFF"/>
                </a:solidFill>
                <a:latin typeface="Spline Sans Bold" pitchFamily="34" charset="0"/>
                <a:ea typeface="Spline Sans Bold" pitchFamily="34" charset="-122"/>
                <a:cs typeface="Spline Sans Bold" pitchFamily="34" charset="-120"/>
              </a:rPr>
              <a:t>Validator App: Verifying Authenticity</a:t>
            </a:r>
            <a:endParaRPr lang="en-US" sz="3150" dirty="0"/>
          </a:p>
        </p:txBody>
      </p:sp>
      <p:sp>
        <p:nvSpPr>
          <p:cNvPr id="5" name="Text 3"/>
          <p:cNvSpPr/>
          <p:nvPr/>
        </p:nvSpPr>
        <p:spPr>
          <a:xfrm>
            <a:off x="795576" y="2451735"/>
            <a:ext cx="4203144" cy="4540692"/>
          </a:xfrm>
          <a:prstGeom prst="rect">
            <a:avLst/>
          </a:prstGeom>
          <a:noFill/>
          <a:ln/>
        </p:spPr>
        <p:txBody>
          <a:bodyPr wrap="square" lIns="0" tIns="0" rIns="0" bIns="0" rtlCol="0" anchor="t"/>
          <a:lstStyle/>
          <a:p>
            <a:pPr marL="342900" indent="-342900" algn="l">
              <a:lnSpc>
                <a:spcPts val="2750"/>
              </a:lnSpc>
              <a:buSzPct val="100000"/>
              <a:buChar char="•"/>
            </a:pPr>
            <a:r>
              <a:rPr lang="en-US" sz="1750" b="1" dirty="0">
                <a:solidFill>
                  <a:srgbClr val="E0E4E6"/>
                </a:solidFill>
                <a:latin typeface="Barlow" pitchFamily="34" charset="0"/>
                <a:ea typeface="Barlow" pitchFamily="34" charset="-122"/>
                <a:cs typeface="Barlow" pitchFamily="34" charset="-120"/>
              </a:rPr>
              <a:t>Video Upload:</a:t>
            </a:r>
            <a:r>
              <a:rPr lang="en-US" sz="1750" dirty="0">
                <a:solidFill>
                  <a:srgbClr val="E0E4E6"/>
                </a:solidFill>
                <a:latin typeface="Barlow" pitchFamily="34" charset="0"/>
                <a:ea typeface="Barlow" pitchFamily="34" charset="-122"/>
                <a:cs typeface="Barlow" pitchFamily="34" charset="-120"/>
              </a:rPr>
              <a:t> Users upload a video file for authentication.</a:t>
            </a:r>
            <a:endParaRPr lang="en-US" sz="1750" dirty="0"/>
          </a:p>
          <a:p>
            <a:pPr marL="342900" indent="-342900" algn="l">
              <a:lnSpc>
                <a:spcPts val="2750"/>
              </a:lnSpc>
              <a:buSzPct val="100000"/>
              <a:buChar char="•"/>
            </a:pPr>
            <a:r>
              <a:rPr lang="en-US" sz="1750" b="1" dirty="0">
                <a:solidFill>
                  <a:srgbClr val="E0E4E6"/>
                </a:solidFill>
                <a:latin typeface="Barlow" pitchFamily="34" charset="0"/>
                <a:ea typeface="Barlow" pitchFamily="34" charset="-122"/>
                <a:cs typeface="Barlow" pitchFamily="34" charset="-120"/>
              </a:rPr>
              <a:t>Hash Generation:</a:t>
            </a:r>
            <a:r>
              <a:rPr lang="en-US" sz="1750" dirty="0">
                <a:solidFill>
                  <a:srgbClr val="E0E4E6"/>
                </a:solidFill>
                <a:latin typeface="Barlow" pitchFamily="34" charset="0"/>
                <a:ea typeface="Barlow" pitchFamily="34" charset="-122"/>
                <a:cs typeface="Barlow" pitchFamily="34" charset="-120"/>
              </a:rPr>
              <a:t> The app processes the uploaded video, creating SHA-256 hashes for its segments.</a:t>
            </a:r>
            <a:endParaRPr lang="en-US" sz="1750" dirty="0"/>
          </a:p>
          <a:p>
            <a:pPr marL="342900" indent="-342900" algn="l">
              <a:lnSpc>
                <a:spcPts val="2750"/>
              </a:lnSpc>
              <a:buSzPct val="100000"/>
              <a:buChar char="•"/>
            </a:pPr>
            <a:r>
              <a:rPr lang="en-US" sz="1750" b="1" dirty="0">
                <a:solidFill>
                  <a:srgbClr val="E0E4E6"/>
                </a:solidFill>
                <a:latin typeface="Barlow" pitchFamily="34" charset="0"/>
                <a:ea typeface="Barlow" pitchFamily="34" charset="-122"/>
                <a:cs typeface="Barlow" pitchFamily="34" charset="-120"/>
              </a:rPr>
              <a:t>Database Lookup:</a:t>
            </a:r>
            <a:r>
              <a:rPr lang="en-US" sz="1750" dirty="0">
                <a:solidFill>
                  <a:srgbClr val="E0E4E6"/>
                </a:solidFill>
                <a:latin typeface="Barlow" pitchFamily="34" charset="0"/>
                <a:ea typeface="Barlow" pitchFamily="34" charset="-122"/>
                <a:cs typeface="Barlow" pitchFamily="34" charset="-120"/>
              </a:rPr>
              <a:t> Queries the Supabase database to retrieve the original hashes based on video metadata.</a:t>
            </a:r>
            <a:endParaRPr lang="en-US" sz="1750" dirty="0"/>
          </a:p>
          <a:p>
            <a:pPr marL="342900" indent="-342900" algn="l">
              <a:lnSpc>
                <a:spcPts val="2750"/>
              </a:lnSpc>
              <a:buSzPct val="100000"/>
              <a:buChar char="•"/>
            </a:pPr>
            <a:r>
              <a:rPr lang="en-US" sz="1750" b="1" dirty="0">
                <a:solidFill>
                  <a:srgbClr val="E0E4E6"/>
                </a:solidFill>
                <a:latin typeface="Barlow" pitchFamily="34" charset="0"/>
                <a:ea typeface="Barlow" pitchFamily="34" charset="-122"/>
                <a:cs typeface="Barlow" pitchFamily="34" charset="-120"/>
              </a:rPr>
              <a:t>Comparison &amp; Report:</a:t>
            </a:r>
            <a:r>
              <a:rPr lang="en-US" sz="1750" dirty="0">
                <a:solidFill>
                  <a:srgbClr val="E0E4E6"/>
                </a:solidFill>
                <a:latin typeface="Barlow" pitchFamily="34" charset="0"/>
                <a:ea typeface="Barlow" pitchFamily="34" charset="-122"/>
                <a:cs typeface="Barlow" pitchFamily="34" charset="-120"/>
              </a:rPr>
              <a:t> Compares the newly generated hashes with the stored ones, providing an instant authenticity report.</a:t>
            </a:r>
            <a:endParaRPr lang="en-US" sz="1750" dirty="0"/>
          </a:p>
        </p:txBody>
      </p:sp>
      <p:pic>
        <p:nvPicPr>
          <p:cNvPr id="6" name="Image 0" descr="preencoded.png"/>
          <p:cNvPicPr>
            <a:picLocks noChangeAspect="1"/>
          </p:cNvPicPr>
          <p:nvPr/>
        </p:nvPicPr>
        <p:blipFill>
          <a:blip r:embed="rId3"/>
          <a:stretch>
            <a:fillRect/>
          </a:stretch>
        </p:blipFill>
        <p:spPr>
          <a:xfrm>
            <a:off x="5560933" y="2289453"/>
            <a:ext cx="8281392" cy="496883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864037" y="1270516"/>
            <a:ext cx="1277541" cy="464106"/>
          </a:xfrm>
          <a:prstGeom prst="roundRect">
            <a:avLst>
              <a:gd name="adj" fmla="val 63836"/>
            </a:avLst>
          </a:prstGeom>
          <a:solidFill>
            <a:srgbClr val="004D36"/>
          </a:solidFill>
          <a:ln/>
        </p:spPr>
        <p:txBody>
          <a:bodyPr/>
          <a:lstStyle/>
          <a:p>
            <a:endParaRPr lang="en-US"/>
          </a:p>
        </p:txBody>
      </p:sp>
      <p:sp>
        <p:nvSpPr>
          <p:cNvPr id="3" name="Text 1"/>
          <p:cNvSpPr/>
          <p:nvPr/>
        </p:nvSpPr>
        <p:spPr>
          <a:xfrm>
            <a:off x="1012150" y="1344573"/>
            <a:ext cx="981313" cy="315992"/>
          </a:xfrm>
          <a:prstGeom prst="rect">
            <a:avLst/>
          </a:prstGeom>
          <a:noFill/>
          <a:ln/>
        </p:spPr>
        <p:txBody>
          <a:bodyPr wrap="none" lIns="0" tIns="0" rIns="0" bIns="0" rtlCol="0" anchor="t"/>
          <a:lstStyle/>
          <a:p>
            <a:pPr marL="0" indent="0" algn="l">
              <a:lnSpc>
                <a:spcPts val="2450"/>
              </a:lnSpc>
              <a:buNone/>
            </a:pPr>
            <a:r>
              <a:rPr lang="en-US" sz="1550" dirty="0">
                <a:solidFill>
                  <a:srgbClr val="E0E4E6"/>
                </a:solidFill>
                <a:latin typeface="Barlow" pitchFamily="34" charset="0"/>
                <a:ea typeface="Barlow" pitchFamily="34" charset="-122"/>
                <a:cs typeface="Barlow" pitchFamily="34" charset="-120"/>
              </a:rPr>
              <a:t>OUR STACK</a:t>
            </a:r>
            <a:endParaRPr lang="en-US" sz="1550" dirty="0"/>
          </a:p>
        </p:txBody>
      </p:sp>
      <p:sp>
        <p:nvSpPr>
          <p:cNvPr id="4" name="Text 2"/>
          <p:cNvSpPr/>
          <p:nvPr/>
        </p:nvSpPr>
        <p:spPr>
          <a:xfrm>
            <a:off x="864037" y="1833324"/>
            <a:ext cx="6910149" cy="548521"/>
          </a:xfrm>
          <a:prstGeom prst="rect">
            <a:avLst/>
          </a:prstGeom>
          <a:noFill/>
          <a:ln/>
        </p:spPr>
        <p:txBody>
          <a:bodyPr wrap="none" lIns="0" tIns="0" rIns="0" bIns="0" rtlCol="0" anchor="t"/>
          <a:lstStyle/>
          <a:p>
            <a:pPr marL="0" indent="0" algn="l">
              <a:lnSpc>
                <a:spcPts val="4300"/>
              </a:lnSpc>
              <a:buNone/>
            </a:pPr>
            <a:r>
              <a:rPr lang="en-US" sz="3450" b="1" dirty="0">
                <a:solidFill>
                  <a:srgbClr val="F0FCFF"/>
                </a:solidFill>
                <a:latin typeface="Spline Sans Bold" pitchFamily="34" charset="0"/>
                <a:ea typeface="Spline Sans Bold" pitchFamily="34" charset="-122"/>
                <a:cs typeface="Spline Sans Bold" pitchFamily="34" charset="-120"/>
              </a:rPr>
              <a:t>Technology Powering Our System</a:t>
            </a:r>
            <a:endParaRPr lang="en-US" sz="3450" dirty="0"/>
          </a:p>
        </p:txBody>
      </p:sp>
      <p:sp>
        <p:nvSpPr>
          <p:cNvPr id="5" name="Text 3"/>
          <p:cNvSpPr/>
          <p:nvPr/>
        </p:nvSpPr>
        <p:spPr>
          <a:xfrm>
            <a:off x="864037" y="2752130"/>
            <a:ext cx="12902327" cy="395049"/>
          </a:xfrm>
          <a:prstGeom prst="rect">
            <a:avLst/>
          </a:prstGeom>
          <a:noFill/>
          <a:ln/>
        </p:spPr>
        <p:txBody>
          <a:bodyPr wrap="non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A robust and modern tech stack ensures scalability, security, and a seamless user experience.</a:t>
            </a:r>
            <a:endParaRPr lang="en-US" sz="1900" dirty="0"/>
          </a:p>
        </p:txBody>
      </p:sp>
      <p:sp>
        <p:nvSpPr>
          <p:cNvPr id="6" name="Shape 4"/>
          <p:cNvSpPr/>
          <p:nvPr/>
        </p:nvSpPr>
        <p:spPr>
          <a:xfrm>
            <a:off x="864037" y="3424833"/>
            <a:ext cx="4136231" cy="3534132"/>
          </a:xfrm>
          <a:prstGeom prst="roundRect">
            <a:avLst>
              <a:gd name="adj" fmla="val 10479"/>
            </a:avLst>
          </a:prstGeom>
          <a:solidFill>
            <a:srgbClr val="0A081B">
              <a:alpha val="75000"/>
            </a:srgbClr>
          </a:solidFill>
          <a:ln w="30480">
            <a:solidFill>
              <a:srgbClr val="16FFBB"/>
            </a:solidFill>
            <a:prstDash val="solid"/>
          </a:ln>
        </p:spPr>
        <p:txBody>
          <a:bodyPr/>
          <a:lstStyle/>
          <a:p>
            <a:endParaRPr lang="en-US"/>
          </a:p>
        </p:txBody>
      </p:sp>
      <p:sp>
        <p:nvSpPr>
          <p:cNvPr id="7" name="Shape 5"/>
          <p:cNvSpPr/>
          <p:nvPr/>
        </p:nvSpPr>
        <p:spPr>
          <a:xfrm>
            <a:off x="894517" y="3455313"/>
            <a:ext cx="4075271" cy="740569"/>
          </a:xfrm>
          <a:prstGeom prst="roundRect">
            <a:avLst>
              <a:gd name="adj" fmla="val 45068"/>
            </a:avLst>
          </a:prstGeom>
          <a:solidFill>
            <a:srgbClr val="0A081B"/>
          </a:solidFill>
          <a:ln/>
        </p:spPr>
        <p:txBody>
          <a:bodyPr/>
          <a:lstStyle/>
          <a:p>
            <a:endParaRPr lang="en-US"/>
          </a:p>
        </p:txBody>
      </p:sp>
      <p:pic>
        <p:nvPicPr>
          <p:cNvPr id="8"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47010" y="3625215"/>
            <a:ext cx="370284" cy="370284"/>
          </a:xfrm>
          <a:prstGeom prst="rect">
            <a:avLst/>
          </a:prstGeom>
        </p:spPr>
      </p:pic>
      <p:sp>
        <p:nvSpPr>
          <p:cNvPr id="9" name="Shape 6"/>
          <p:cNvSpPr/>
          <p:nvPr/>
        </p:nvSpPr>
        <p:spPr>
          <a:xfrm>
            <a:off x="1141333" y="4442698"/>
            <a:ext cx="1269921" cy="464106"/>
          </a:xfrm>
          <a:prstGeom prst="roundRect">
            <a:avLst>
              <a:gd name="adj" fmla="val 63836"/>
            </a:avLst>
          </a:prstGeom>
          <a:solidFill>
            <a:srgbClr val="004D36"/>
          </a:solidFill>
          <a:ln/>
        </p:spPr>
        <p:txBody>
          <a:bodyPr/>
          <a:lstStyle/>
          <a:p>
            <a:endParaRPr lang="en-US"/>
          </a:p>
        </p:txBody>
      </p:sp>
      <p:sp>
        <p:nvSpPr>
          <p:cNvPr id="10" name="Text 7"/>
          <p:cNvSpPr/>
          <p:nvPr/>
        </p:nvSpPr>
        <p:spPr>
          <a:xfrm>
            <a:off x="1289447" y="4516755"/>
            <a:ext cx="973693" cy="315992"/>
          </a:xfrm>
          <a:prstGeom prst="rect">
            <a:avLst/>
          </a:prstGeom>
          <a:noFill/>
          <a:ln/>
        </p:spPr>
        <p:txBody>
          <a:bodyPr wrap="none" lIns="0" tIns="0" rIns="0" bIns="0" rtlCol="0" anchor="t"/>
          <a:lstStyle/>
          <a:p>
            <a:pPr marL="0" indent="0" algn="l">
              <a:lnSpc>
                <a:spcPts val="2450"/>
              </a:lnSpc>
              <a:buNone/>
            </a:pPr>
            <a:r>
              <a:rPr lang="en-US" sz="1550" dirty="0">
                <a:solidFill>
                  <a:srgbClr val="E0E4E6"/>
                </a:solidFill>
                <a:latin typeface="Barlow" pitchFamily="34" charset="0"/>
                <a:ea typeface="Barlow" pitchFamily="34" charset="-122"/>
                <a:cs typeface="Barlow" pitchFamily="34" charset="-120"/>
              </a:rPr>
              <a:t>FRONTEND</a:t>
            </a:r>
            <a:endParaRPr lang="en-US" sz="1550" dirty="0"/>
          </a:p>
        </p:txBody>
      </p:sp>
      <p:sp>
        <p:nvSpPr>
          <p:cNvPr id="11" name="Text 8"/>
          <p:cNvSpPr/>
          <p:nvPr/>
        </p:nvSpPr>
        <p:spPr>
          <a:xfrm>
            <a:off x="1141333" y="5005507"/>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React</a:t>
            </a:r>
            <a:endParaRPr lang="en-US" sz="2150" dirty="0"/>
          </a:p>
        </p:txBody>
      </p:sp>
      <p:sp>
        <p:nvSpPr>
          <p:cNvPr id="12" name="Text 9"/>
          <p:cNvSpPr/>
          <p:nvPr/>
        </p:nvSpPr>
        <p:spPr>
          <a:xfrm>
            <a:off x="1141333" y="5496520"/>
            <a:ext cx="3581638" cy="790099"/>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Building intuitive and responsive user interfaces for both apps.</a:t>
            </a:r>
            <a:endParaRPr lang="en-US" sz="1900" dirty="0"/>
          </a:p>
        </p:txBody>
      </p:sp>
      <p:sp>
        <p:nvSpPr>
          <p:cNvPr id="13" name="Shape 10"/>
          <p:cNvSpPr/>
          <p:nvPr/>
        </p:nvSpPr>
        <p:spPr>
          <a:xfrm>
            <a:off x="5247084" y="3424833"/>
            <a:ext cx="4136231" cy="3534132"/>
          </a:xfrm>
          <a:prstGeom prst="roundRect">
            <a:avLst>
              <a:gd name="adj" fmla="val 10479"/>
            </a:avLst>
          </a:prstGeom>
          <a:solidFill>
            <a:srgbClr val="0A081B">
              <a:alpha val="75000"/>
            </a:srgbClr>
          </a:solidFill>
          <a:ln w="30480">
            <a:solidFill>
              <a:srgbClr val="29DDDA"/>
            </a:solidFill>
            <a:prstDash val="solid"/>
          </a:ln>
        </p:spPr>
        <p:txBody>
          <a:bodyPr/>
          <a:lstStyle/>
          <a:p>
            <a:endParaRPr lang="en-US"/>
          </a:p>
        </p:txBody>
      </p:sp>
      <p:sp>
        <p:nvSpPr>
          <p:cNvPr id="14" name="Shape 11"/>
          <p:cNvSpPr/>
          <p:nvPr/>
        </p:nvSpPr>
        <p:spPr>
          <a:xfrm>
            <a:off x="5277564" y="3455313"/>
            <a:ext cx="4075271" cy="740569"/>
          </a:xfrm>
          <a:prstGeom prst="roundRect">
            <a:avLst>
              <a:gd name="adj" fmla="val 45068"/>
            </a:avLst>
          </a:prstGeom>
          <a:solidFill>
            <a:srgbClr val="0A081B"/>
          </a:solidFill>
          <a:ln/>
        </p:spPr>
        <p:txBody>
          <a:bodyPr/>
          <a:lstStyle/>
          <a:p>
            <a:endParaRPr lang="en-US"/>
          </a:p>
        </p:txBody>
      </p:sp>
      <p:pic>
        <p:nvPicPr>
          <p:cNvPr id="15"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30058" y="3625215"/>
            <a:ext cx="370284" cy="370284"/>
          </a:xfrm>
          <a:prstGeom prst="rect">
            <a:avLst/>
          </a:prstGeom>
        </p:spPr>
      </p:pic>
      <p:sp>
        <p:nvSpPr>
          <p:cNvPr id="16" name="Shape 12"/>
          <p:cNvSpPr/>
          <p:nvPr/>
        </p:nvSpPr>
        <p:spPr>
          <a:xfrm>
            <a:off x="5524381" y="4442698"/>
            <a:ext cx="1470303" cy="464106"/>
          </a:xfrm>
          <a:prstGeom prst="roundRect">
            <a:avLst>
              <a:gd name="adj" fmla="val 63836"/>
            </a:avLst>
          </a:prstGeom>
          <a:solidFill>
            <a:srgbClr val="004D36"/>
          </a:solidFill>
          <a:ln/>
        </p:spPr>
        <p:txBody>
          <a:bodyPr/>
          <a:lstStyle/>
          <a:p>
            <a:endParaRPr lang="en-US"/>
          </a:p>
        </p:txBody>
      </p:sp>
      <p:sp>
        <p:nvSpPr>
          <p:cNvPr id="17" name="Text 13"/>
          <p:cNvSpPr/>
          <p:nvPr/>
        </p:nvSpPr>
        <p:spPr>
          <a:xfrm>
            <a:off x="5672495" y="4516755"/>
            <a:ext cx="1174075" cy="315992"/>
          </a:xfrm>
          <a:prstGeom prst="rect">
            <a:avLst/>
          </a:prstGeom>
          <a:noFill/>
          <a:ln/>
        </p:spPr>
        <p:txBody>
          <a:bodyPr wrap="none" lIns="0" tIns="0" rIns="0" bIns="0" rtlCol="0" anchor="t"/>
          <a:lstStyle/>
          <a:p>
            <a:pPr marL="0" indent="0" algn="l">
              <a:lnSpc>
                <a:spcPts val="2450"/>
              </a:lnSpc>
              <a:buNone/>
            </a:pPr>
            <a:r>
              <a:rPr lang="en-US" sz="1550" dirty="0">
                <a:solidFill>
                  <a:srgbClr val="E0E4E6"/>
                </a:solidFill>
                <a:latin typeface="Barlow" pitchFamily="34" charset="0"/>
                <a:ea typeface="Barlow" pitchFamily="34" charset="-122"/>
                <a:cs typeface="Barlow" pitchFamily="34" charset="-120"/>
              </a:rPr>
              <a:t>BACKEND/DB</a:t>
            </a:r>
            <a:endParaRPr lang="en-US" sz="1550" dirty="0"/>
          </a:p>
        </p:txBody>
      </p:sp>
      <p:sp>
        <p:nvSpPr>
          <p:cNvPr id="18" name="Text 14"/>
          <p:cNvSpPr/>
          <p:nvPr/>
        </p:nvSpPr>
        <p:spPr>
          <a:xfrm>
            <a:off x="5524381" y="5005507"/>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Supabase</a:t>
            </a:r>
            <a:endParaRPr lang="en-US" sz="2150" dirty="0"/>
          </a:p>
        </p:txBody>
      </p:sp>
      <p:sp>
        <p:nvSpPr>
          <p:cNvPr id="19" name="Text 15"/>
          <p:cNvSpPr/>
          <p:nvPr/>
        </p:nvSpPr>
        <p:spPr>
          <a:xfrm>
            <a:off x="5524381" y="5496520"/>
            <a:ext cx="3581638" cy="1185148"/>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Providing a secure, real-time database and authentication services.</a:t>
            </a:r>
            <a:endParaRPr lang="en-US" sz="1900" dirty="0"/>
          </a:p>
        </p:txBody>
      </p:sp>
      <p:sp>
        <p:nvSpPr>
          <p:cNvPr id="20" name="Shape 16"/>
          <p:cNvSpPr/>
          <p:nvPr/>
        </p:nvSpPr>
        <p:spPr>
          <a:xfrm>
            <a:off x="9630132" y="3424833"/>
            <a:ext cx="4136231" cy="3534132"/>
          </a:xfrm>
          <a:prstGeom prst="roundRect">
            <a:avLst>
              <a:gd name="adj" fmla="val 10479"/>
            </a:avLst>
          </a:prstGeom>
          <a:solidFill>
            <a:srgbClr val="0A081B">
              <a:alpha val="75000"/>
            </a:srgbClr>
          </a:solidFill>
          <a:ln w="30480">
            <a:solidFill>
              <a:srgbClr val="37A7E7"/>
            </a:solidFill>
            <a:prstDash val="solid"/>
          </a:ln>
        </p:spPr>
        <p:txBody>
          <a:bodyPr/>
          <a:lstStyle/>
          <a:p>
            <a:endParaRPr lang="en-US"/>
          </a:p>
        </p:txBody>
      </p:sp>
      <p:sp>
        <p:nvSpPr>
          <p:cNvPr id="21" name="Shape 17"/>
          <p:cNvSpPr/>
          <p:nvPr/>
        </p:nvSpPr>
        <p:spPr>
          <a:xfrm>
            <a:off x="9660612" y="3455313"/>
            <a:ext cx="4075271" cy="740569"/>
          </a:xfrm>
          <a:prstGeom prst="roundRect">
            <a:avLst>
              <a:gd name="adj" fmla="val 45068"/>
            </a:avLst>
          </a:prstGeom>
          <a:solidFill>
            <a:srgbClr val="0A081B"/>
          </a:solidFill>
          <a:ln/>
        </p:spPr>
        <p:txBody>
          <a:bodyPr/>
          <a:lstStyle/>
          <a:p>
            <a:endParaRPr lang="en-US"/>
          </a:p>
        </p:txBody>
      </p:sp>
      <p:pic>
        <p:nvPicPr>
          <p:cNvPr id="22"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513106" y="3625215"/>
            <a:ext cx="370284" cy="370284"/>
          </a:xfrm>
          <a:prstGeom prst="rect">
            <a:avLst/>
          </a:prstGeom>
        </p:spPr>
      </p:pic>
      <p:sp>
        <p:nvSpPr>
          <p:cNvPr id="23" name="Shape 18"/>
          <p:cNvSpPr/>
          <p:nvPr/>
        </p:nvSpPr>
        <p:spPr>
          <a:xfrm>
            <a:off x="9907429" y="4442698"/>
            <a:ext cx="1713071" cy="464106"/>
          </a:xfrm>
          <a:prstGeom prst="roundRect">
            <a:avLst>
              <a:gd name="adj" fmla="val 63836"/>
            </a:avLst>
          </a:prstGeom>
          <a:solidFill>
            <a:srgbClr val="004D36"/>
          </a:solidFill>
          <a:ln/>
        </p:spPr>
        <p:txBody>
          <a:bodyPr/>
          <a:lstStyle/>
          <a:p>
            <a:endParaRPr lang="en-US"/>
          </a:p>
        </p:txBody>
      </p:sp>
      <p:sp>
        <p:nvSpPr>
          <p:cNvPr id="24" name="Text 19"/>
          <p:cNvSpPr/>
          <p:nvPr/>
        </p:nvSpPr>
        <p:spPr>
          <a:xfrm>
            <a:off x="10055543" y="4516755"/>
            <a:ext cx="1416844" cy="315992"/>
          </a:xfrm>
          <a:prstGeom prst="rect">
            <a:avLst/>
          </a:prstGeom>
          <a:noFill/>
          <a:ln/>
        </p:spPr>
        <p:txBody>
          <a:bodyPr wrap="none" lIns="0" tIns="0" rIns="0" bIns="0" rtlCol="0" anchor="t"/>
          <a:lstStyle/>
          <a:p>
            <a:pPr marL="0" indent="0" algn="l">
              <a:lnSpc>
                <a:spcPts val="2450"/>
              </a:lnSpc>
              <a:buNone/>
            </a:pPr>
            <a:r>
              <a:rPr lang="en-US" sz="1550" dirty="0">
                <a:solidFill>
                  <a:srgbClr val="E0E4E6"/>
                </a:solidFill>
                <a:latin typeface="Barlow" pitchFamily="34" charset="0"/>
                <a:ea typeface="Barlow" pitchFamily="34" charset="-122"/>
                <a:cs typeface="Barlow" pitchFamily="34" charset="-120"/>
              </a:rPr>
              <a:t>CRYPTOGRAPHY</a:t>
            </a:r>
            <a:endParaRPr lang="en-US" sz="1550" dirty="0"/>
          </a:p>
        </p:txBody>
      </p:sp>
      <p:sp>
        <p:nvSpPr>
          <p:cNvPr id="25" name="Text 20"/>
          <p:cNvSpPr/>
          <p:nvPr/>
        </p:nvSpPr>
        <p:spPr>
          <a:xfrm>
            <a:off x="9907429" y="5005507"/>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SHA-256</a:t>
            </a:r>
            <a:endParaRPr lang="en-US" sz="2150" dirty="0"/>
          </a:p>
        </p:txBody>
      </p:sp>
      <p:sp>
        <p:nvSpPr>
          <p:cNvPr id="26" name="Text 21"/>
          <p:cNvSpPr/>
          <p:nvPr/>
        </p:nvSpPr>
        <p:spPr>
          <a:xfrm>
            <a:off x="9907429" y="5496520"/>
            <a:ext cx="3581638" cy="1185148"/>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Ensuring cryptographic integrity and tamper detection for video content.</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864037" y="1600438"/>
            <a:ext cx="1574721" cy="464106"/>
          </a:xfrm>
          <a:prstGeom prst="roundRect">
            <a:avLst>
              <a:gd name="adj" fmla="val 63836"/>
            </a:avLst>
          </a:prstGeom>
          <a:solidFill>
            <a:srgbClr val="004D36"/>
          </a:solidFill>
          <a:ln/>
        </p:spPr>
        <p:txBody>
          <a:bodyPr/>
          <a:lstStyle/>
          <a:p>
            <a:endParaRPr lang="en-US"/>
          </a:p>
        </p:txBody>
      </p:sp>
      <p:sp>
        <p:nvSpPr>
          <p:cNvPr id="3" name="Text 1"/>
          <p:cNvSpPr/>
          <p:nvPr/>
        </p:nvSpPr>
        <p:spPr>
          <a:xfrm>
            <a:off x="1012150" y="1674495"/>
            <a:ext cx="1278493" cy="315992"/>
          </a:xfrm>
          <a:prstGeom prst="rect">
            <a:avLst/>
          </a:prstGeom>
          <a:noFill/>
          <a:ln/>
        </p:spPr>
        <p:txBody>
          <a:bodyPr wrap="none" lIns="0" tIns="0" rIns="0" bIns="0" rtlCol="0" anchor="t"/>
          <a:lstStyle/>
          <a:p>
            <a:pPr marL="0" indent="0" algn="l">
              <a:lnSpc>
                <a:spcPts val="2450"/>
              </a:lnSpc>
              <a:buNone/>
            </a:pPr>
            <a:r>
              <a:rPr lang="en-US" sz="1550" dirty="0">
                <a:solidFill>
                  <a:srgbClr val="E0E4E6"/>
                </a:solidFill>
                <a:latin typeface="Barlow" pitchFamily="34" charset="0"/>
                <a:ea typeface="Barlow" pitchFamily="34" charset="-122"/>
                <a:cs typeface="Barlow" pitchFamily="34" charset="-120"/>
              </a:rPr>
              <a:t>APPLICATIONS</a:t>
            </a:r>
            <a:endParaRPr lang="en-US" sz="1550" dirty="0"/>
          </a:p>
        </p:txBody>
      </p:sp>
      <p:sp>
        <p:nvSpPr>
          <p:cNvPr id="4" name="Text 2"/>
          <p:cNvSpPr/>
          <p:nvPr/>
        </p:nvSpPr>
        <p:spPr>
          <a:xfrm>
            <a:off x="864037" y="2163247"/>
            <a:ext cx="7414736" cy="548521"/>
          </a:xfrm>
          <a:prstGeom prst="rect">
            <a:avLst/>
          </a:prstGeom>
          <a:noFill/>
          <a:ln/>
        </p:spPr>
        <p:txBody>
          <a:bodyPr wrap="none" lIns="0" tIns="0" rIns="0" bIns="0" rtlCol="0" anchor="t"/>
          <a:lstStyle/>
          <a:p>
            <a:pPr marL="0" indent="0" algn="l">
              <a:lnSpc>
                <a:spcPts val="4300"/>
              </a:lnSpc>
              <a:buNone/>
            </a:pPr>
            <a:r>
              <a:rPr lang="en-US" sz="3450" b="1" dirty="0">
                <a:solidFill>
                  <a:srgbClr val="F0FCFF"/>
                </a:solidFill>
                <a:latin typeface="Spline Sans Bold" pitchFamily="34" charset="0"/>
                <a:ea typeface="Spline Sans Bold" pitchFamily="34" charset="-122"/>
                <a:cs typeface="Spline Sans Bold" pitchFamily="34" charset="-120"/>
              </a:rPr>
              <a:t>Diverse Use Cases for Verified Video</a:t>
            </a:r>
            <a:endParaRPr lang="en-US" sz="3450" dirty="0"/>
          </a:p>
        </p:txBody>
      </p:sp>
      <p:pic>
        <p:nvPicPr>
          <p:cNvPr id="5" name="Image 0" descr="preencoded.png"/>
          <p:cNvPicPr>
            <a:picLocks noChangeAspect="1"/>
          </p:cNvPicPr>
          <p:nvPr/>
        </p:nvPicPr>
        <p:blipFill>
          <a:blip r:embed="rId3"/>
          <a:stretch>
            <a:fillRect/>
          </a:stretch>
        </p:blipFill>
        <p:spPr>
          <a:xfrm>
            <a:off x="864037" y="3082052"/>
            <a:ext cx="1025723" cy="1025723"/>
          </a:xfrm>
          <a:prstGeom prst="rect">
            <a:avLst/>
          </a:prstGeom>
        </p:spPr>
      </p:pic>
      <p:sp>
        <p:nvSpPr>
          <p:cNvPr id="6" name="Text 3"/>
          <p:cNvSpPr/>
          <p:nvPr/>
        </p:nvSpPr>
        <p:spPr>
          <a:xfrm>
            <a:off x="2198370" y="3082052"/>
            <a:ext cx="1659731" cy="1028700"/>
          </a:xfrm>
          <a:prstGeom prst="rect">
            <a:avLst/>
          </a:prstGeom>
          <a:noFill/>
          <a:ln/>
        </p:spPr>
        <p:txBody>
          <a:bodyPr wrap="squar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Law Enforcement</a:t>
            </a:r>
            <a:endParaRPr lang="en-US" sz="2150" dirty="0"/>
          </a:p>
        </p:txBody>
      </p:sp>
      <p:sp>
        <p:nvSpPr>
          <p:cNvPr id="7" name="Text 4"/>
          <p:cNvSpPr/>
          <p:nvPr/>
        </p:nvSpPr>
        <p:spPr>
          <a:xfrm>
            <a:off x="2198370" y="4258866"/>
            <a:ext cx="1659731" cy="2370296"/>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Authenticating police bodycam and dashcam footage for court.</a:t>
            </a:r>
            <a:endParaRPr lang="en-US" sz="1900" dirty="0"/>
          </a:p>
        </p:txBody>
      </p:sp>
      <p:pic>
        <p:nvPicPr>
          <p:cNvPr id="8" name="Image 1" descr="preencoded.png"/>
          <p:cNvPicPr>
            <a:picLocks noChangeAspect="1"/>
          </p:cNvPicPr>
          <p:nvPr/>
        </p:nvPicPr>
        <p:blipFill>
          <a:blip r:embed="rId4"/>
          <a:stretch>
            <a:fillRect/>
          </a:stretch>
        </p:blipFill>
        <p:spPr>
          <a:xfrm>
            <a:off x="4166711" y="3082052"/>
            <a:ext cx="1025843" cy="1025843"/>
          </a:xfrm>
          <a:prstGeom prst="rect">
            <a:avLst/>
          </a:prstGeom>
        </p:spPr>
      </p:pic>
      <p:sp>
        <p:nvSpPr>
          <p:cNvPr id="9" name="Text 5"/>
          <p:cNvSpPr/>
          <p:nvPr/>
        </p:nvSpPr>
        <p:spPr>
          <a:xfrm>
            <a:off x="5501164" y="3082052"/>
            <a:ext cx="1659731" cy="685800"/>
          </a:xfrm>
          <a:prstGeom prst="rect">
            <a:avLst/>
          </a:prstGeom>
          <a:noFill/>
          <a:ln/>
        </p:spPr>
        <p:txBody>
          <a:bodyPr wrap="squar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Journalism &amp; Media</a:t>
            </a:r>
            <a:endParaRPr lang="en-US" sz="2150" dirty="0"/>
          </a:p>
        </p:txBody>
      </p:sp>
      <p:sp>
        <p:nvSpPr>
          <p:cNvPr id="10" name="Text 6"/>
          <p:cNvSpPr/>
          <p:nvPr/>
        </p:nvSpPr>
        <p:spPr>
          <a:xfrm>
            <a:off x="5501164" y="3915966"/>
            <a:ext cx="1659731" cy="1975247"/>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Verifying the integrity of citizen-captured news footage.</a:t>
            </a:r>
            <a:endParaRPr lang="en-US" sz="1900" dirty="0"/>
          </a:p>
        </p:txBody>
      </p:sp>
      <p:pic>
        <p:nvPicPr>
          <p:cNvPr id="11" name="Image 2" descr="preencoded.png"/>
          <p:cNvPicPr>
            <a:picLocks noChangeAspect="1"/>
          </p:cNvPicPr>
          <p:nvPr/>
        </p:nvPicPr>
        <p:blipFill>
          <a:blip r:embed="rId5"/>
          <a:stretch>
            <a:fillRect/>
          </a:stretch>
        </p:blipFill>
        <p:spPr>
          <a:xfrm>
            <a:off x="7469505" y="3082052"/>
            <a:ext cx="1025723" cy="1025723"/>
          </a:xfrm>
          <a:prstGeom prst="rect">
            <a:avLst/>
          </a:prstGeom>
        </p:spPr>
      </p:pic>
      <p:sp>
        <p:nvSpPr>
          <p:cNvPr id="12" name="Text 7"/>
          <p:cNvSpPr/>
          <p:nvPr/>
        </p:nvSpPr>
        <p:spPr>
          <a:xfrm>
            <a:off x="8803838" y="3082052"/>
            <a:ext cx="1659731" cy="685800"/>
          </a:xfrm>
          <a:prstGeom prst="rect">
            <a:avLst/>
          </a:prstGeom>
          <a:noFill/>
          <a:ln/>
        </p:spPr>
        <p:txBody>
          <a:bodyPr wrap="squar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Insurance Claims</a:t>
            </a:r>
            <a:endParaRPr lang="en-US" sz="2150" dirty="0"/>
          </a:p>
        </p:txBody>
      </p:sp>
      <p:sp>
        <p:nvSpPr>
          <p:cNvPr id="13" name="Text 8"/>
          <p:cNvSpPr/>
          <p:nvPr/>
        </p:nvSpPr>
        <p:spPr>
          <a:xfrm>
            <a:off x="8803838" y="3915966"/>
            <a:ext cx="1659731" cy="2370296"/>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Providing undeniable proof for accident or damage claims.</a:t>
            </a:r>
            <a:endParaRPr lang="en-US" sz="1900" dirty="0"/>
          </a:p>
        </p:txBody>
      </p:sp>
      <p:pic>
        <p:nvPicPr>
          <p:cNvPr id="14" name="Image 3" descr="preencoded.png"/>
          <p:cNvPicPr>
            <a:picLocks noChangeAspect="1"/>
          </p:cNvPicPr>
          <p:nvPr/>
        </p:nvPicPr>
        <p:blipFill>
          <a:blip r:embed="rId6"/>
          <a:stretch>
            <a:fillRect/>
          </a:stretch>
        </p:blipFill>
        <p:spPr>
          <a:xfrm>
            <a:off x="10772180" y="3082052"/>
            <a:ext cx="1025843" cy="1025843"/>
          </a:xfrm>
          <a:prstGeom prst="rect">
            <a:avLst/>
          </a:prstGeom>
        </p:spPr>
      </p:pic>
      <p:sp>
        <p:nvSpPr>
          <p:cNvPr id="15" name="Text 9"/>
          <p:cNvSpPr/>
          <p:nvPr/>
        </p:nvSpPr>
        <p:spPr>
          <a:xfrm>
            <a:off x="12106632" y="3082052"/>
            <a:ext cx="1659731" cy="685800"/>
          </a:xfrm>
          <a:prstGeom prst="rect">
            <a:avLst/>
          </a:prstGeom>
          <a:noFill/>
          <a:ln/>
        </p:spPr>
        <p:txBody>
          <a:bodyPr wrap="squar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Security &amp; Surveillance</a:t>
            </a:r>
            <a:endParaRPr lang="en-US" sz="2150" dirty="0"/>
          </a:p>
        </p:txBody>
      </p:sp>
      <p:sp>
        <p:nvSpPr>
          <p:cNvPr id="16" name="Text 10"/>
          <p:cNvSpPr/>
          <p:nvPr/>
        </p:nvSpPr>
        <p:spPr>
          <a:xfrm>
            <a:off x="12106632" y="3915966"/>
            <a:ext cx="1659731" cy="1975247"/>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Ensuring the trustworthiness of surveillance recordings.</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Shape 0"/>
          <p:cNvSpPr/>
          <p:nvPr/>
        </p:nvSpPr>
        <p:spPr>
          <a:xfrm>
            <a:off x="6350437" y="1028581"/>
            <a:ext cx="1159312" cy="464106"/>
          </a:xfrm>
          <a:prstGeom prst="roundRect">
            <a:avLst>
              <a:gd name="adj" fmla="val 63836"/>
            </a:avLst>
          </a:prstGeom>
          <a:solidFill>
            <a:srgbClr val="004D36"/>
          </a:solidFill>
          <a:ln/>
        </p:spPr>
        <p:txBody>
          <a:bodyPr/>
          <a:lstStyle/>
          <a:p>
            <a:endParaRPr lang="en-US"/>
          </a:p>
        </p:txBody>
      </p:sp>
      <p:sp>
        <p:nvSpPr>
          <p:cNvPr id="4" name="Text 1"/>
          <p:cNvSpPr/>
          <p:nvPr/>
        </p:nvSpPr>
        <p:spPr>
          <a:xfrm>
            <a:off x="6498550" y="1102638"/>
            <a:ext cx="863084" cy="315992"/>
          </a:xfrm>
          <a:prstGeom prst="rect">
            <a:avLst/>
          </a:prstGeom>
          <a:noFill/>
          <a:ln/>
        </p:spPr>
        <p:txBody>
          <a:bodyPr wrap="none" lIns="0" tIns="0" rIns="0" bIns="0" rtlCol="0" anchor="t"/>
          <a:lstStyle/>
          <a:p>
            <a:pPr marL="0" indent="0" algn="l">
              <a:lnSpc>
                <a:spcPts val="2450"/>
              </a:lnSpc>
              <a:buNone/>
            </a:pPr>
            <a:r>
              <a:rPr lang="en-US" sz="1550" dirty="0">
                <a:solidFill>
                  <a:srgbClr val="E0E4E6"/>
                </a:solidFill>
                <a:latin typeface="Barlow" pitchFamily="34" charset="0"/>
                <a:ea typeface="Barlow" pitchFamily="34" charset="-122"/>
                <a:cs typeface="Barlow" pitchFamily="34" charset="-120"/>
              </a:rPr>
              <a:t>ROADMAP</a:t>
            </a:r>
            <a:endParaRPr lang="en-US" sz="1550" dirty="0"/>
          </a:p>
        </p:txBody>
      </p:sp>
      <p:sp>
        <p:nvSpPr>
          <p:cNvPr id="5" name="Text 2"/>
          <p:cNvSpPr/>
          <p:nvPr/>
        </p:nvSpPr>
        <p:spPr>
          <a:xfrm>
            <a:off x="6350437" y="1591389"/>
            <a:ext cx="4507825" cy="548521"/>
          </a:xfrm>
          <a:prstGeom prst="rect">
            <a:avLst/>
          </a:prstGeom>
          <a:noFill/>
          <a:ln/>
        </p:spPr>
        <p:txBody>
          <a:bodyPr wrap="none" lIns="0" tIns="0" rIns="0" bIns="0" rtlCol="0" anchor="t"/>
          <a:lstStyle/>
          <a:p>
            <a:pPr marL="0" indent="0" algn="l">
              <a:lnSpc>
                <a:spcPts val="4300"/>
              </a:lnSpc>
              <a:buNone/>
            </a:pPr>
            <a:r>
              <a:rPr lang="en-US" sz="3450" b="1" dirty="0">
                <a:solidFill>
                  <a:srgbClr val="F0FCFF"/>
                </a:solidFill>
                <a:latin typeface="Spline Sans Bold" pitchFamily="34" charset="0"/>
                <a:ea typeface="Spline Sans Bold" pitchFamily="34" charset="-122"/>
                <a:cs typeface="Spline Sans Bold" pitchFamily="34" charset="-120"/>
              </a:rPr>
              <a:t>Future Enhancements</a:t>
            </a:r>
            <a:endParaRPr lang="en-US" sz="3450" dirty="0"/>
          </a:p>
        </p:txBody>
      </p:sp>
      <p:sp>
        <p:nvSpPr>
          <p:cNvPr id="6" name="Text 3"/>
          <p:cNvSpPr/>
          <p:nvPr/>
        </p:nvSpPr>
        <p:spPr>
          <a:xfrm>
            <a:off x="6350437" y="2510195"/>
            <a:ext cx="7415927" cy="4345229"/>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E0E4E6"/>
                </a:solidFill>
                <a:latin typeface="Barlow" pitchFamily="34" charset="0"/>
                <a:ea typeface="Barlow" pitchFamily="34" charset="-122"/>
                <a:cs typeface="Barlow" pitchFamily="34" charset="-120"/>
              </a:rPr>
              <a:t>Blockchain Integration:</a:t>
            </a:r>
            <a:r>
              <a:rPr lang="en-US" sz="1900" dirty="0">
                <a:solidFill>
                  <a:srgbClr val="E0E4E6"/>
                </a:solidFill>
                <a:latin typeface="Barlow" pitchFamily="34" charset="0"/>
                <a:ea typeface="Barlow" pitchFamily="34" charset="-122"/>
                <a:cs typeface="Barlow" pitchFamily="34" charset="-120"/>
              </a:rPr>
              <a:t> Explore storing hashes on a decentralized ledger for enhanced immutability.</a:t>
            </a:r>
            <a:endParaRPr lang="en-US" sz="1900" dirty="0"/>
          </a:p>
          <a:p>
            <a:pPr marL="342900" indent="-342900" algn="l">
              <a:lnSpc>
                <a:spcPts val="3100"/>
              </a:lnSpc>
              <a:buSzPct val="100000"/>
              <a:buChar char="•"/>
            </a:pPr>
            <a:r>
              <a:rPr lang="en-US" sz="1900" b="1" dirty="0">
                <a:solidFill>
                  <a:srgbClr val="E0E4E6"/>
                </a:solidFill>
                <a:latin typeface="Barlow" pitchFamily="34" charset="0"/>
                <a:ea typeface="Barlow" pitchFamily="34" charset="-122"/>
                <a:cs typeface="Barlow" pitchFamily="34" charset="-120"/>
              </a:rPr>
              <a:t>AI-Powered Anomaly Detection:</a:t>
            </a:r>
            <a:r>
              <a:rPr lang="en-US" sz="1900" dirty="0">
                <a:solidFill>
                  <a:srgbClr val="E0E4E6"/>
                </a:solidFill>
                <a:latin typeface="Barlow" pitchFamily="34" charset="0"/>
                <a:ea typeface="Barlow" pitchFamily="34" charset="-122"/>
                <a:cs typeface="Barlow" pitchFamily="34" charset="-120"/>
              </a:rPr>
              <a:t> Implement AI to flag suspicious video segments before hashing.</a:t>
            </a:r>
            <a:endParaRPr lang="en-US" sz="1900" dirty="0"/>
          </a:p>
          <a:p>
            <a:pPr marL="342900" indent="-342900" algn="l">
              <a:lnSpc>
                <a:spcPts val="3100"/>
              </a:lnSpc>
              <a:buSzPct val="100000"/>
              <a:buChar char="•"/>
            </a:pPr>
            <a:r>
              <a:rPr lang="en-US" sz="1900" b="1" dirty="0">
                <a:solidFill>
                  <a:srgbClr val="E0E4E6"/>
                </a:solidFill>
                <a:latin typeface="Barlow" pitchFamily="34" charset="0"/>
                <a:ea typeface="Barlow" pitchFamily="34" charset="-122"/>
                <a:cs typeface="Barlow" pitchFamily="34" charset="-120"/>
              </a:rPr>
              <a:t>Cross-Platform Compatibility:</a:t>
            </a:r>
            <a:r>
              <a:rPr lang="en-US" sz="1900" dirty="0">
                <a:solidFill>
                  <a:srgbClr val="E0E4E6"/>
                </a:solidFill>
                <a:latin typeface="Barlow" pitchFamily="34" charset="0"/>
                <a:ea typeface="Barlow" pitchFamily="34" charset="-122"/>
                <a:cs typeface="Barlow" pitchFamily="34" charset="-120"/>
              </a:rPr>
              <a:t> Expand the Dashcam app to iOS and other operating systems.</a:t>
            </a:r>
            <a:endParaRPr lang="en-US" sz="1900" dirty="0"/>
          </a:p>
          <a:p>
            <a:pPr marL="342900" indent="-342900" algn="l">
              <a:lnSpc>
                <a:spcPts val="3100"/>
              </a:lnSpc>
              <a:buSzPct val="100000"/>
              <a:buChar char="•"/>
            </a:pPr>
            <a:r>
              <a:rPr lang="en-US" sz="1900" b="1" dirty="0">
                <a:solidFill>
                  <a:srgbClr val="E0E4E6"/>
                </a:solidFill>
                <a:latin typeface="Barlow" pitchFamily="34" charset="0"/>
                <a:ea typeface="Barlow" pitchFamily="34" charset="-122"/>
                <a:cs typeface="Barlow" pitchFamily="34" charset="-120"/>
              </a:rPr>
              <a:t>Enhanced Metadata Inclusion:</a:t>
            </a:r>
            <a:r>
              <a:rPr lang="en-US" sz="1900" dirty="0">
                <a:solidFill>
                  <a:srgbClr val="E0E4E6"/>
                </a:solidFill>
                <a:latin typeface="Barlow" pitchFamily="34" charset="0"/>
                <a:ea typeface="Barlow" pitchFamily="34" charset="-122"/>
                <a:cs typeface="Barlow" pitchFamily="34" charset="-120"/>
              </a:rPr>
              <a:t> Capture and verify additional metadata like GPS, accelerometer data, and environmental factors.</a:t>
            </a:r>
            <a:endParaRPr lang="en-US" sz="1900" dirty="0"/>
          </a:p>
          <a:p>
            <a:pPr marL="342900" indent="-342900" algn="l">
              <a:lnSpc>
                <a:spcPts val="3100"/>
              </a:lnSpc>
              <a:buSzPct val="100000"/>
              <a:buChar char="•"/>
            </a:pPr>
            <a:r>
              <a:rPr lang="en-US" sz="1900" b="1" dirty="0">
                <a:solidFill>
                  <a:srgbClr val="E0E4E6"/>
                </a:solidFill>
                <a:latin typeface="Barlow" pitchFamily="34" charset="0"/>
                <a:ea typeface="Barlow" pitchFamily="34" charset="-122"/>
                <a:cs typeface="Barlow" pitchFamily="34" charset="-120"/>
              </a:rPr>
              <a:t>API for Third-Party Integration:</a:t>
            </a:r>
            <a:r>
              <a:rPr lang="en-US" sz="1900" dirty="0">
                <a:solidFill>
                  <a:srgbClr val="E0E4E6"/>
                </a:solidFill>
                <a:latin typeface="Barlow" pitchFamily="34" charset="0"/>
                <a:ea typeface="Barlow" pitchFamily="34" charset="-122"/>
                <a:cs typeface="Barlow" pitchFamily="34" charset="-120"/>
              </a:rPr>
              <a:t> Allow other applications to leverage our authentication services.</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TotalTime>
  <Words>608</Words>
  <Application>Microsoft Office PowerPoint</Application>
  <PresentationFormat>Custom</PresentationFormat>
  <Paragraphs>79</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Barlow</vt:lpstr>
      <vt:lpstr>Spline Sans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KAMAREDDY Manish</cp:lastModifiedBy>
  <cp:revision>3</cp:revision>
  <dcterms:created xsi:type="dcterms:W3CDTF">2026-01-29T22:23:10Z</dcterms:created>
  <dcterms:modified xsi:type="dcterms:W3CDTF">2026-01-30T10:48:01Z</dcterms:modified>
</cp:coreProperties>
</file>